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648" r:id="rId1"/>
  </p:sldMasterIdLst>
  <p:sldIdLst>
    <p:sldId id="257" r:id="rId2"/>
    <p:sldId id="258" r:id="rId3"/>
    <p:sldId id="259" r:id="rId4"/>
    <p:sldId id="260" r:id="rId5"/>
    <p:sldId id="261" r:id="rId6"/>
    <p:sldId id="262"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5" r:id="rId24"/>
    <p:sldId id="284"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1">
          <p15:clr>
            <a:srgbClr val="A4A3A4"/>
          </p15:clr>
        </p15:guide>
        <p15:guide id="2" orient="horz" pos="615">
          <p15:clr>
            <a:srgbClr val="A4A3A4"/>
          </p15:clr>
        </p15:guide>
        <p15:guide id="3" pos="667">
          <p15:clr>
            <a:srgbClr val="A4A3A4"/>
          </p15:clr>
        </p15:guide>
        <p15:guide id="4" pos="1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96E"/>
    <a:srgbClr val="8B0081"/>
    <a:srgbClr val="751669"/>
    <a:srgbClr val="388AD4"/>
    <a:srgbClr val="76AA35"/>
    <a:srgbClr val="E65E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7" d="100"/>
          <a:sy n="107" d="100"/>
        </p:scale>
        <p:origin x="114" y="834"/>
      </p:cViewPr>
      <p:guideLst>
        <p:guide orient="horz" pos="641"/>
        <p:guide orient="horz" pos="615"/>
        <p:guide pos="667"/>
        <p:guide pos="1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46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45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7" y="217505"/>
            <a:ext cx="6560601" cy="743579"/>
          </a:xfrm>
          <a:prstGeom prst="rect">
            <a:avLst/>
          </a:prstGeom>
        </p:spPr>
        <p:txBody>
          <a:bodyPr/>
          <a:lstStyle>
            <a:lvl1pPr>
              <a:defRPr sz="4000" b="1"/>
            </a:lvl1pPr>
          </a:lstStyle>
          <a:p>
            <a:r>
              <a:rPr lang="en-US" dirty="0" smtClean="0"/>
              <a:t>CLICK TO EDIT MASTER</a:t>
            </a:r>
            <a:endParaRPr lang="en-GB" dirty="0"/>
          </a:p>
        </p:txBody>
      </p:sp>
      <p:sp>
        <p:nvSpPr>
          <p:cNvPr id="5" name="Text Placeholder 4"/>
          <p:cNvSpPr>
            <a:spLocks noGrp="1"/>
          </p:cNvSpPr>
          <p:nvPr>
            <p:ph type="body" sz="quarter" idx="13"/>
          </p:nvPr>
        </p:nvSpPr>
        <p:spPr>
          <a:xfrm>
            <a:off x="246301" y="996554"/>
            <a:ext cx="7306705" cy="32361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0405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4102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hdr="0" dt="0"/>
  <p:txStyles>
    <p:titleStyle>
      <a:lvl1pPr algn="l" defTabSz="914400" rtl="0" eaLnBrk="1" latinLnBrk="0" hangingPunct="1">
        <a:lnSpc>
          <a:spcPts val="5400"/>
        </a:lnSpc>
        <a:spcBef>
          <a:spcPct val="0"/>
        </a:spcBef>
        <a:buNone/>
        <a:defRPr sz="3200" b="0" i="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36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 name="Title 1"/>
          <p:cNvSpPr>
            <a:spLocks noGrp="1"/>
          </p:cNvSpPr>
          <p:nvPr>
            <p:ph type="title"/>
          </p:nvPr>
        </p:nvSpPr>
        <p:spPr>
          <a:xfrm>
            <a:off x="250827" y="589294"/>
            <a:ext cx="8681067" cy="743579"/>
          </a:xfrm>
        </p:spPr>
        <p:txBody>
          <a:bodyPr/>
          <a:lstStyle/>
          <a:p>
            <a:pPr>
              <a:lnSpc>
                <a:spcPct val="90000"/>
              </a:lnSpc>
            </a:pPr>
            <a:r>
              <a:rPr lang="en-US" sz="4000" dirty="0" smtClean="0">
                <a:solidFill>
                  <a:schemeClr val="bg1"/>
                </a:solidFill>
              </a:rPr>
              <a:t>Financial capability for </a:t>
            </a:r>
            <a:br>
              <a:rPr lang="en-US" sz="4000" dirty="0" smtClean="0">
                <a:solidFill>
                  <a:schemeClr val="bg1"/>
                </a:solidFill>
              </a:rPr>
            </a:br>
            <a:r>
              <a:rPr lang="en-US" sz="4000" dirty="0" smtClean="0">
                <a:solidFill>
                  <a:schemeClr val="bg1"/>
                </a:solidFill>
              </a:rPr>
              <a:t>frontline workers</a:t>
            </a:r>
            <a:endParaRPr lang="en-US" sz="4000" dirty="0">
              <a:solidFill>
                <a:schemeClr val="bg1"/>
              </a:solidFill>
            </a:endParaRPr>
          </a:p>
        </p:txBody>
      </p:sp>
      <p:sp>
        <p:nvSpPr>
          <p:cNvPr id="3" name="Text Placeholder 2"/>
          <p:cNvSpPr>
            <a:spLocks noGrp="1"/>
          </p:cNvSpPr>
          <p:nvPr>
            <p:ph type="body" sz="quarter" idx="13"/>
          </p:nvPr>
        </p:nvSpPr>
        <p:spPr>
          <a:xfrm>
            <a:off x="252651" y="1795843"/>
            <a:ext cx="7306705" cy="585661"/>
          </a:xfrm>
        </p:spPr>
        <p:txBody>
          <a:bodyPr/>
          <a:lstStyle/>
          <a:p>
            <a:r>
              <a:rPr lang="en-GB" dirty="0" smtClean="0">
                <a:solidFill>
                  <a:schemeClr val="bg1"/>
                </a:solidFill>
              </a:rPr>
              <a:t>Unit 7: Dealing with clients with low English skills.</a:t>
            </a:r>
            <a:br>
              <a:rPr lang="en-GB" dirty="0" smtClean="0">
                <a:solidFill>
                  <a:schemeClr val="bg1"/>
                </a:solidFill>
              </a:rPr>
            </a:br>
            <a:endParaRPr lang="en-GB" dirty="0">
              <a:solidFill>
                <a:schemeClr val="bg1"/>
              </a:solidFill>
            </a:endParaRPr>
          </a:p>
          <a:p>
            <a:endParaRPr lang="en-GB" b="1" dirty="0" smtClean="0">
              <a:solidFill>
                <a:schemeClr val="bg1"/>
              </a:solidFill>
            </a:endParaRPr>
          </a:p>
          <a:p>
            <a:endParaRPr lang="en-US" dirty="0">
              <a:solidFill>
                <a:schemeClr val="bg1"/>
              </a:solidFill>
            </a:endParaRPr>
          </a:p>
        </p:txBody>
      </p:sp>
      <p:pic>
        <p:nvPicPr>
          <p:cNvPr id="15" name="Picture 14"/>
          <p:cNvPicPr>
            <a:picLocks noChangeAspect="1"/>
          </p:cNvPicPr>
          <p:nvPr/>
        </p:nvPicPr>
        <p:blipFill>
          <a:blip r:embed="rId2"/>
          <a:stretch>
            <a:fillRect/>
          </a:stretch>
        </p:blipFill>
        <p:spPr>
          <a:xfrm>
            <a:off x="343849" y="4150264"/>
            <a:ext cx="1422537" cy="706680"/>
          </a:xfrm>
          <a:prstGeom prst="rect">
            <a:avLst/>
          </a:prstGeom>
        </p:spPr>
      </p:pic>
      <p:sp>
        <p:nvSpPr>
          <p:cNvPr id="16" name="TextBox 15"/>
          <p:cNvSpPr txBox="1"/>
          <p:nvPr/>
        </p:nvSpPr>
        <p:spPr>
          <a:xfrm>
            <a:off x="7380784" y="-697424"/>
            <a:ext cx="184666" cy="338554"/>
          </a:xfrm>
          <a:prstGeom prst="rect">
            <a:avLst/>
          </a:prstGeom>
          <a:noFill/>
        </p:spPr>
        <p:txBody>
          <a:bodyPr wrap="none" rtlCol="0">
            <a:spAutoFit/>
          </a:bodyPr>
          <a:lstStyle/>
          <a:p>
            <a:endParaRPr lang="en-US" sz="1600" dirty="0" err="1" smtClean="0"/>
          </a:p>
        </p:txBody>
      </p:sp>
      <p:pic>
        <p:nvPicPr>
          <p:cNvPr id="6" name="Picture 5"/>
          <p:cNvPicPr>
            <a:picLocks noChangeAspect="1"/>
          </p:cNvPicPr>
          <p:nvPr/>
        </p:nvPicPr>
        <p:blipFill>
          <a:blip r:embed="rId3"/>
          <a:stretch>
            <a:fillRect/>
          </a:stretch>
        </p:blipFill>
        <p:spPr>
          <a:xfrm>
            <a:off x="6941636" y="2189944"/>
            <a:ext cx="1816100" cy="2667000"/>
          </a:xfrm>
          <a:prstGeom prst="rect">
            <a:avLst/>
          </a:prstGeom>
        </p:spPr>
      </p:pic>
    </p:spTree>
    <p:extLst>
      <p:ext uri="{BB962C8B-B14F-4D97-AF65-F5344CB8AC3E}">
        <p14:creationId xmlns:p14="http://schemas.microsoft.com/office/powerpoint/2010/main" val="891298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50827" y="217505"/>
            <a:ext cx="8701887" cy="1121768"/>
          </a:xfrm>
        </p:spPr>
        <p:txBody>
          <a:bodyPr/>
          <a:lstStyle/>
          <a:p>
            <a:pPr>
              <a:lnSpc>
                <a:spcPct val="90000"/>
              </a:lnSpc>
            </a:pPr>
            <a:r>
              <a:rPr lang="en-US" dirty="0" smtClean="0"/>
              <a:t>Financial Conduct Authority </a:t>
            </a:r>
            <a:r>
              <a:rPr lang="en-US" b="0" dirty="0" smtClean="0"/>
              <a:t>(FCA) </a:t>
            </a:r>
            <a:r>
              <a:rPr lang="en-US" dirty="0" smtClean="0">
                <a:solidFill>
                  <a:srgbClr val="36696E"/>
                </a:solidFill>
              </a:rPr>
              <a:t>Definition</a:t>
            </a:r>
            <a:endParaRPr lang="en-US" sz="4000" b="1" dirty="0">
              <a:solidFill>
                <a:srgbClr val="36696E"/>
              </a:solidFill>
            </a:endParaRPr>
          </a:p>
        </p:txBody>
      </p:sp>
      <p:sp>
        <p:nvSpPr>
          <p:cNvPr id="5" name="Text Placeholder 2"/>
          <p:cNvSpPr txBox="1">
            <a:spLocks/>
          </p:cNvSpPr>
          <p:nvPr/>
        </p:nvSpPr>
        <p:spPr>
          <a:xfrm>
            <a:off x="246302" y="1743075"/>
            <a:ext cx="7392748"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sz="2800" dirty="0">
                <a:solidFill>
                  <a:srgbClr val="36696E"/>
                </a:solidFill>
              </a:rPr>
              <a:t>[…a vulnerable consumer is]</a:t>
            </a:r>
            <a:r>
              <a:rPr lang="en-GB" sz="2800" b="1" dirty="0">
                <a:solidFill>
                  <a:srgbClr val="36696E"/>
                </a:solidFill>
              </a:rPr>
              <a:t> '…. someone who, due to their personal circumstances, is especially susceptible to detriment, particularly when a firm is not acting with appropriate levels of care’. </a:t>
            </a:r>
          </a:p>
        </p:txBody>
      </p:sp>
    </p:spTree>
    <p:extLst>
      <p:ext uri="{BB962C8B-B14F-4D97-AF65-F5344CB8AC3E}">
        <p14:creationId xmlns:p14="http://schemas.microsoft.com/office/powerpoint/2010/main" val="1140337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50827" y="217505"/>
            <a:ext cx="8701887" cy="1121768"/>
          </a:xfrm>
        </p:spPr>
        <p:txBody>
          <a:bodyPr/>
          <a:lstStyle/>
          <a:p>
            <a:pPr>
              <a:lnSpc>
                <a:spcPct val="90000"/>
              </a:lnSpc>
            </a:pPr>
            <a:r>
              <a:rPr lang="en-US" spc="-150" dirty="0" smtClean="0"/>
              <a:t>Consumer credit Sourcebook </a:t>
            </a:r>
            <a:r>
              <a:rPr lang="en-US" b="0" spc="-150" dirty="0" smtClean="0"/>
              <a:t>(CONC) </a:t>
            </a:r>
            <a:r>
              <a:rPr lang="en-US" dirty="0" smtClean="0">
                <a:solidFill>
                  <a:srgbClr val="36696E"/>
                </a:solidFill>
              </a:rPr>
              <a:t>Definition</a:t>
            </a:r>
            <a:endParaRPr lang="en-US" sz="4000" b="1" dirty="0">
              <a:solidFill>
                <a:srgbClr val="36696E"/>
              </a:solidFill>
            </a:endParaRPr>
          </a:p>
        </p:txBody>
      </p:sp>
      <p:sp>
        <p:nvSpPr>
          <p:cNvPr id="15" name="Text Placeholder 2"/>
          <p:cNvSpPr txBox="1">
            <a:spLocks/>
          </p:cNvSpPr>
          <p:nvPr/>
        </p:nvSpPr>
        <p:spPr>
          <a:xfrm>
            <a:off x="246302" y="1743075"/>
            <a:ext cx="7837248"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b="1" dirty="0">
                <a:solidFill>
                  <a:srgbClr val="36696E"/>
                </a:solidFill>
              </a:rPr>
              <a:t>“Most customers seeking advice on their debts </a:t>
            </a:r>
            <a:r>
              <a:rPr lang="en-GB" b="1" dirty="0" smtClean="0">
                <a:solidFill>
                  <a:srgbClr val="36696E"/>
                </a:solidFill>
              </a:rPr>
              <a:t>[……] </a:t>
            </a:r>
            <a:r>
              <a:rPr lang="en-GB" b="1" dirty="0">
                <a:solidFill>
                  <a:srgbClr val="36696E"/>
                </a:solidFill>
              </a:rPr>
              <a:t>may be regarded as vulnerable to some degree by virtue of their financial circumstances. Of these customers some may be particularly vulnerable because they are less able to deal with lenders or debt collectors pursuing them for debts owed. Customers with mental health and mental capacity issues may fall into this </a:t>
            </a:r>
            <a:r>
              <a:rPr lang="en-GB" b="1" dirty="0" smtClean="0">
                <a:solidFill>
                  <a:srgbClr val="36696E"/>
                </a:solidFill>
              </a:rPr>
              <a:t>category.” </a:t>
            </a:r>
            <a:r>
              <a:rPr lang="en-GB" dirty="0">
                <a:solidFill>
                  <a:srgbClr val="36696E"/>
                </a:solidFill>
              </a:rPr>
              <a:t>(CONC 8.2.8)</a:t>
            </a:r>
          </a:p>
        </p:txBody>
      </p:sp>
    </p:spTree>
    <p:extLst>
      <p:ext uri="{BB962C8B-B14F-4D97-AF65-F5344CB8AC3E}">
        <p14:creationId xmlns:p14="http://schemas.microsoft.com/office/powerpoint/2010/main" val="358428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0827" y="217505"/>
            <a:ext cx="8701887" cy="743579"/>
          </a:xfrm>
        </p:spPr>
        <p:txBody>
          <a:bodyPr/>
          <a:lstStyle/>
          <a:p>
            <a:pPr>
              <a:lnSpc>
                <a:spcPct val="90000"/>
              </a:lnSpc>
            </a:pPr>
            <a:r>
              <a:rPr lang="en-US" dirty="0" smtClean="0"/>
              <a:t>Who is at risk of detriment?</a:t>
            </a:r>
            <a:endParaRPr lang="en-US" sz="4000" b="1" dirty="0">
              <a:solidFill>
                <a:srgbClr val="8B0081"/>
              </a:solidFill>
            </a:endParaRPr>
          </a:p>
        </p:txBody>
      </p:sp>
      <p:sp>
        <p:nvSpPr>
          <p:cNvPr id="8" name="Text Placeholder 2"/>
          <p:cNvSpPr txBox="1">
            <a:spLocks/>
          </p:cNvSpPr>
          <p:nvPr/>
        </p:nvSpPr>
        <p:spPr>
          <a:xfrm>
            <a:off x="246302" y="981075"/>
            <a:ext cx="8300798"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600"/>
              </a:spcBef>
              <a:buClr>
                <a:srgbClr val="36696E"/>
              </a:buClr>
              <a:buSzPct val="80000"/>
              <a:buFont typeface="Lucida Grande"/>
              <a:buChar char="&gt;"/>
            </a:pPr>
            <a:r>
              <a:rPr lang="en-GB" sz="1800" dirty="0" smtClean="0"/>
              <a:t>Those </a:t>
            </a:r>
            <a:r>
              <a:rPr lang="en-GB" sz="1800" dirty="0"/>
              <a:t>on a very low </a:t>
            </a:r>
            <a:r>
              <a:rPr lang="en-GB" sz="1800" dirty="0" smtClean="0"/>
              <a:t>income.</a:t>
            </a:r>
            <a:endParaRPr lang="en-GB" sz="1800" dirty="0" smtClean="0">
              <a:solidFill>
                <a:prstClr val="black"/>
              </a:solidFill>
            </a:endParaRPr>
          </a:p>
          <a:p>
            <a:pPr marL="457200" indent="-457200">
              <a:spcBef>
                <a:spcPts val="600"/>
              </a:spcBef>
              <a:buClr>
                <a:srgbClr val="36696E"/>
              </a:buClr>
              <a:buSzPct val="80000"/>
              <a:buFont typeface="Lucida Grande"/>
              <a:buChar char="&gt;"/>
            </a:pPr>
            <a:r>
              <a:rPr lang="en-GB" sz="1800" dirty="0" smtClean="0"/>
              <a:t>Those who </a:t>
            </a:r>
            <a:r>
              <a:rPr lang="en-GB" sz="1800" dirty="0"/>
              <a:t>cannot access mainstream forms of </a:t>
            </a:r>
            <a:r>
              <a:rPr lang="en-GB" sz="1800" dirty="0" smtClean="0"/>
              <a:t>lending.</a:t>
            </a:r>
          </a:p>
          <a:p>
            <a:pPr marL="457200" indent="-457200">
              <a:spcBef>
                <a:spcPts val="600"/>
              </a:spcBef>
              <a:buClr>
                <a:srgbClr val="36696E"/>
              </a:buClr>
              <a:buSzPct val="80000"/>
              <a:buFont typeface="Lucida Grande"/>
              <a:buChar char="&gt;"/>
            </a:pPr>
            <a:r>
              <a:rPr lang="en-GB" sz="1800" dirty="0" smtClean="0"/>
              <a:t>Those who </a:t>
            </a:r>
            <a:r>
              <a:rPr lang="en-GB" sz="1800" dirty="0"/>
              <a:t>focus on affordability of repayments (low weekly amounts</a:t>
            </a:r>
            <a:r>
              <a:rPr lang="en-GB" sz="1800" dirty="0" smtClean="0"/>
              <a:t>).</a:t>
            </a:r>
          </a:p>
          <a:p>
            <a:pPr marL="457200" indent="-457200">
              <a:spcBef>
                <a:spcPts val="600"/>
              </a:spcBef>
              <a:buClr>
                <a:srgbClr val="36696E"/>
              </a:buClr>
              <a:buSzPct val="80000"/>
              <a:buFont typeface="Lucida Grande"/>
              <a:buChar char="&gt;"/>
            </a:pPr>
            <a:endParaRPr lang="en-GB" sz="1800" dirty="0"/>
          </a:p>
          <a:p>
            <a:pPr>
              <a:spcBef>
                <a:spcPts val="600"/>
              </a:spcBef>
              <a:buClr>
                <a:srgbClr val="36696E"/>
              </a:buClr>
              <a:buSzPct val="80000"/>
            </a:pPr>
            <a:r>
              <a:rPr lang="en-GB" sz="1800" b="1" dirty="0">
                <a:solidFill>
                  <a:srgbClr val="36696E"/>
                </a:solidFill>
              </a:rPr>
              <a:t>Particularly vulnerable </a:t>
            </a:r>
            <a:r>
              <a:rPr lang="en-GB" sz="1800" b="1" dirty="0" smtClean="0">
                <a:solidFill>
                  <a:srgbClr val="36696E"/>
                </a:solidFill>
              </a:rPr>
              <a:t>are</a:t>
            </a:r>
            <a:r>
              <a:rPr lang="en-GB" sz="1800" dirty="0">
                <a:solidFill>
                  <a:srgbClr val="36696E"/>
                </a:solidFill>
              </a:rPr>
              <a:t>:</a:t>
            </a:r>
            <a:endParaRPr lang="en-GB" sz="1800" dirty="0" smtClean="0">
              <a:solidFill>
                <a:srgbClr val="36696E"/>
              </a:solidFill>
            </a:endParaRPr>
          </a:p>
          <a:p>
            <a:pPr marL="457200" lvl="0" indent="-457200">
              <a:spcBef>
                <a:spcPts val="600"/>
              </a:spcBef>
              <a:buClr>
                <a:srgbClr val="36696E"/>
              </a:buClr>
              <a:buSzPct val="80000"/>
              <a:buFont typeface="Lucida Grande"/>
              <a:buChar char="&gt;"/>
            </a:pPr>
            <a:r>
              <a:rPr lang="en-GB" sz="1800" dirty="0" smtClean="0">
                <a:solidFill>
                  <a:prstClr val="black"/>
                </a:solidFill>
              </a:rPr>
              <a:t>Those </a:t>
            </a:r>
            <a:r>
              <a:rPr lang="en-GB" sz="1800" dirty="0">
                <a:solidFill>
                  <a:prstClr val="black"/>
                </a:solidFill>
              </a:rPr>
              <a:t>less able to deal with lenders/</a:t>
            </a:r>
            <a:r>
              <a:rPr lang="en-GB" sz="1800" dirty="0" smtClean="0">
                <a:solidFill>
                  <a:prstClr val="black"/>
                </a:solidFill>
              </a:rPr>
              <a:t>collectors.</a:t>
            </a:r>
          </a:p>
          <a:p>
            <a:pPr marL="457200" indent="-457200">
              <a:spcBef>
                <a:spcPts val="600"/>
              </a:spcBef>
              <a:buClr>
                <a:srgbClr val="36696E"/>
              </a:buClr>
              <a:buSzPct val="80000"/>
              <a:buFont typeface="Lucida Grande"/>
              <a:buChar char="&gt;"/>
            </a:pPr>
            <a:r>
              <a:rPr lang="en-GB" sz="1800" dirty="0">
                <a:solidFill>
                  <a:prstClr val="black"/>
                </a:solidFill>
              </a:rPr>
              <a:t>Those with mental health </a:t>
            </a:r>
            <a:r>
              <a:rPr lang="en-GB" sz="1800" dirty="0" smtClean="0">
                <a:solidFill>
                  <a:prstClr val="black"/>
                </a:solidFill>
              </a:rPr>
              <a:t>conditions.</a:t>
            </a:r>
          </a:p>
          <a:p>
            <a:pPr marL="457200" lvl="0" indent="-457200">
              <a:spcBef>
                <a:spcPts val="600"/>
              </a:spcBef>
              <a:buClr>
                <a:srgbClr val="36696E"/>
              </a:buClr>
              <a:buSzPct val="80000"/>
              <a:buFont typeface="Lucida Grande"/>
              <a:buChar char="&gt;"/>
            </a:pPr>
            <a:r>
              <a:rPr lang="en-GB" sz="1800" dirty="0">
                <a:solidFill>
                  <a:prstClr val="black"/>
                </a:solidFill>
              </a:rPr>
              <a:t>Those with a mental capacity limitation (dementia, learning disability, </a:t>
            </a:r>
            <a:r>
              <a:rPr lang="en-GB" sz="1800" dirty="0" smtClean="0">
                <a:solidFill>
                  <a:prstClr val="black"/>
                </a:solidFill>
              </a:rPr>
              <a:t/>
            </a:r>
            <a:br>
              <a:rPr lang="en-GB" sz="1800" dirty="0" smtClean="0">
                <a:solidFill>
                  <a:prstClr val="black"/>
                </a:solidFill>
              </a:rPr>
            </a:br>
            <a:r>
              <a:rPr lang="en-GB" sz="1800" dirty="0" smtClean="0">
                <a:solidFill>
                  <a:prstClr val="black"/>
                </a:solidFill>
              </a:rPr>
              <a:t>brain </a:t>
            </a:r>
            <a:r>
              <a:rPr lang="en-GB" sz="1800" dirty="0">
                <a:solidFill>
                  <a:prstClr val="black"/>
                </a:solidFill>
              </a:rPr>
              <a:t>injury</a:t>
            </a:r>
            <a:r>
              <a:rPr lang="en-GB" sz="1800" dirty="0" smtClean="0">
                <a:solidFill>
                  <a:prstClr val="black"/>
                </a:solidFill>
              </a:rPr>
              <a:t>).</a:t>
            </a:r>
            <a:endParaRPr lang="en-GB" sz="1800" dirty="0">
              <a:solidFill>
                <a:prstClr val="black"/>
              </a:solidFill>
            </a:endParaRPr>
          </a:p>
          <a:p>
            <a:pPr marL="457200" indent="-457200">
              <a:spcBef>
                <a:spcPts val="600"/>
              </a:spcBef>
              <a:buClr>
                <a:srgbClr val="36696E"/>
              </a:buClr>
              <a:buSzPct val="80000"/>
              <a:buFont typeface="Lucida Grande"/>
              <a:buChar char="&gt;"/>
            </a:pPr>
            <a:endParaRPr lang="en-GB" dirty="0">
              <a:solidFill>
                <a:prstClr val="black"/>
              </a:solidFill>
            </a:endParaRPr>
          </a:p>
          <a:p>
            <a:pPr marL="457200" lvl="0" indent="-457200">
              <a:spcBef>
                <a:spcPts val="600"/>
              </a:spcBef>
              <a:buClr>
                <a:srgbClr val="36696E"/>
              </a:buClr>
              <a:buSzPct val="80000"/>
              <a:buFont typeface="Lucida Grande"/>
              <a:buChar char="&gt;"/>
            </a:pPr>
            <a:endParaRPr lang="en-GB" dirty="0">
              <a:solidFill>
                <a:prstClr val="black"/>
              </a:solidFill>
            </a:endParaRPr>
          </a:p>
          <a:p>
            <a:pPr marL="457200" indent="-457200">
              <a:spcBef>
                <a:spcPts val="600"/>
              </a:spcBef>
              <a:buClr>
                <a:srgbClr val="36696E"/>
              </a:buClr>
              <a:buSzPct val="80000"/>
              <a:buFont typeface="Lucida Grande"/>
              <a:buChar char="&gt;"/>
            </a:pPr>
            <a:endParaRPr lang="en-GB" dirty="0" smtClean="0"/>
          </a:p>
        </p:txBody>
      </p:sp>
    </p:spTree>
    <p:extLst>
      <p:ext uri="{BB962C8B-B14F-4D97-AF65-F5344CB8AC3E}">
        <p14:creationId xmlns:p14="http://schemas.microsoft.com/office/powerpoint/2010/main" val="208193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0827" y="217505"/>
            <a:ext cx="8701887" cy="743579"/>
          </a:xfrm>
        </p:spPr>
        <p:txBody>
          <a:bodyPr/>
          <a:lstStyle/>
          <a:p>
            <a:pPr>
              <a:lnSpc>
                <a:spcPct val="90000"/>
              </a:lnSpc>
            </a:pPr>
            <a:r>
              <a:rPr lang="en-US" spc="-150" dirty="0" smtClean="0"/>
              <a:t>Financial capability and vulnerability: clients with low English skills.</a:t>
            </a:r>
            <a:endParaRPr lang="en-US" sz="4000" b="1" spc="-150" dirty="0">
              <a:solidFill>
                <a:srgbClr val="8B0081"/>
              </a:solidFill>
            </a:endParaRPr>
          </a:p>
        </p:txBody>
      </p:sp>
      <p:sp>
        <p:nvSpPr>
          <p:cNvPr id="10" name="Text Placeholder 2"/>
          <p:cNvSpPr txBox="1">
            <a:spLocks/>
          </p:cNvSpPr>
          <p:nvPr/>
        </p:nvSpPr>
        <p:spPr>
          <a:xfrm>
            <a:off x="246302" y="1546225"/>
            <a:ext cx="8300798"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sz="1800" b="1" dirty="0" smtClean="0">
                <a:solidFill>
                  <a:srgbClr val="36696E"/>
                </a:solidFill>
              </a:rPr>
              <a:t>Types of people:</a:t>
            </a:r>
            <a:endParaRPr lang="en-GB" sz="1800" dirty="0" smtClean="0">
              <a:solidFill>
                <a:srgbClr val="36696E"/>
              </a:solidFill>
            </a:endParaRPr>
          </a:p>
          <a:p>
            <a:pPr marL="457200" lvl="0" indent="-457200">
              <a:spcBef>
                <a:spcPts val="600"/>
              </a:spcBef>
              <a:buClr>
                <a:srgbClr val="36696E"/>
              </a:buClr>
              <a:buSzPct val="80000"/>
              <a:buFont typeface="Lucida Grande"/>
              <a:buChar char="&gt;"/>
            </a:pPr>
            <a:r>
              <a:rPr lang="en-GB" sz="1800" dirty="0" smtClean="0"/>
              <a:t>Poor </a:t>
            </a:r>
            <a:r>
              <a:rPr lang="en-GB" sz="1800" dirty="0"/>
              <a:t>English </a:t>
            </a:r>
            <a:r>
              <a:rPr lang="en-GB" sz="1800" dirty="0" smtClean="0"/>
              <a:t>language</a:t>
            </a:r>
          </a:p>
          <a:p>
            <a:pPr marL="457200" lvl="0" indent="-457200">
              <a:spcBef>
                <a:spcPts val="600"/>
              </a:spcBef>
              <a:buClr>
                <a:srgbClr val="36696E"/>
              </a:buClr>
              <a:buSzPct val="80000"/>
              <a:buFont typeface="Lucida Grande"/>
              <a:buChar char="&gt;"/>
            </a:pPr>
            <a:r>
              <a:rPr lang="en-GB" sz="1800" dirty="0" smtClean="0"/>
              <a:t>Possibly </a:t>
            </a:r>
            <a:r>
              <a:rPr lang="en-GB" sz="1800" dirty="0"/>
              <a:t>recently arrived to the </a:t>
            </a:r>
            <a:r>
              <a:rPr lang="en-GB" sz="1800" dirty="0" smtClean="0"/>
              <a:t>UK</a:t>
            </a:r>
          </a:p>
          <a:p>
            <a:pPr marL="457200" lvl="0" indent="-457200">
              <a:spcBef>
                <a:spcPts val="600"/>
              </a:spcBef>
              <a:buClr>
                <a:srgbClr val="36696E"/>
              </a:buClr>
              <a:buSzPct val="80000"/>
              <a:buFont typeface="Lucida Grande"/>
              <a:buChar char="&gt;"/>
            </a:pPr>
            <a:r>
              <a:rPr lang="en-GB" sz="1800" dirty="0" smtClean="0"/>
              <a:t>Under 35</a:t>
            </a:r>
          </a:p>
          <a:p>
            <a:pPr marL="457200" lvl="0" indent="-457200">
              <a:spcBef>
                <a:spcPts val="600"/>
              </a:spcBef>
              <a:buClr>
                <a:srgbClr val="36696E"/>
              </a:buClr>
              <a:buSzPct val="80000"/>
              <a:buFont typeface="Lucida Grande"/>
              <a:buChar char="&gt;"/>
            </a:pPr>
            <a:r>
              <a:rPr lang="en-GB" sz="1800" dirty="0" smtClean="0"/>
              <a:t>Single</a:t>
            </a:r>
          </a:p>
          <a:p>
            <a:pPr marL="457200" lvl="0" indent="-457200">
              <a:spcBef>
                <a:spcPts val="600"/>
              </a:spcBef>
              <a:buClr>
                <a:srgbClr val="36696E"/>
              </a:buClr>
              <a:buSzPct val="80000"/>
              <a:buFont typeface="Lucida Grande"/>
              <a:buChar char="&gt;"/>
            </a:pPr>
            <a:r>
              <a:rPr lang="en-GB" sz="1800" dirty="0" smtClean="0"/>
              <a:t>Social tenants</a:t>
            </a:r>
          </a:p>
          <a:p>
            <a:pPr marL="457200" lvl="0" indent="-457200">
              <a:spcBef>
                <a:spcPts val="600"/>
              </a:spcBef>
              <a:buClr>
                <a:srgbClr val="36696E"/>
              </a:buClr>
              <a:buSzPct val="80000"/>
              <a:buFont typeface="Lucida Grande"/>
              <a:buChar char="&gt;"/>
            </a:pPr>
            <a:r>
              <a:rPr lang="en-GB" sz="1800" dirty="0" smtClean="0"/>
              <a:t>Unemployed</a:t>
            </a:r>
          </a:p>
          <a:p>
            <a:pPr marL="457200" lvl="0" indent="-457200">
              <a:spcBef>
                <a:spcPts val="600"/>
              </a:spcBef>
              <a:buClr>
                <a:srgbClr val="36696E"/>
              </a:buClr>
              <a:buSzPct val="80000"/>
              <a:buFont typeface="Lucida Grande"/>
              <a:buChar char="&gt;"/>
            </a:pPr>
            <a:r>
              <a:rPr lang="en-GB" sz="1800" dirty="0" smtClean="0"/>
              <a:t>No </a:t>
            </a:r>
            <a:r>
              <a:rPr lang="en-GB" sz="1800" dirty="0"/>
              <a:t>qualifications</a:t>
            </a:r>
          </a:p>
          <a:p>
            <a:pPr marL="457200" lvl="0" indent="-457200">
              <a:spcBef>
                <a:spcPts val="600"/>
              </a:spcBef>
              <a:buClr>
                <a:srgbClr val="36696E"/>
              </a:buClr>
              <a:buSzPct val="80000"/>
              <a:buFont typeface="Lucida Grande"/>
              <a:buChar char="&gt;"/>
            </a:pPr>
            <a:endParaRPr lang="en-GB" sz="1800" dirty="0" smtClean="0">
              <a:solidFill>
                <a:prstClr val="black"/>
              </a:solidFill>
            </a:endParaRPr>
          </a:p>
          <a:p>
            <a:pPr marL="457200" indent="-457200">
              <a:spcBef>
                <a:spcPts val="600"/>
              </a:spcBef>
              <a:buClr>
                <a:srgbClr val="36696E"/>
              </a:buClr>
              <a:buSzPct val="80000"/>
              <a:buFont typeface="Lucida Grande"/>
              <a:buChar char="&gt;"/>
            </a:pPr>
            <a:endParaRPr lang="en-GB" dirty="0">
              <a:solidFill>
                <a:prstClr val="black"/>
              </a:solidFill>
            </a:endParaRPr>
          </a:p>
          <a:p>
            <a:pPr marL="457200" lvl="0" indent="-457200">
              <a:spcBef>
                <a:spcPts val="600"/>
              </a:spcBef>
              <a:buClr>
                <a:srgbClr val="36696E"/>
              </a:buClr>
              <a:buSzPct val="80000"/>
              <a:buFont typeface="Lucida Grande"/>
              <a:buChar char="&gt;"/>
            </a:pPr>
            <a:endParaRPr lang="en-GB" dirty="0">
              <a:solidFill>
                <a:prstClr val="black"/>
              </a:solidFill>
            </a:endParaRPr>
          </a:p>
          <a:p>
            <a:pPr marL="457200" indent="-457200">
              <a:spcBef>
                <a:spcPts val="600"/>
              </a:spcBef>
              <a:buClr>
                <a:srgbClr val="36696E"/>
              </a:buClr>
              <a:buSzPct val="80000"/>
              <a:buFont typeface="Lucida Grande"/>
              <a:buChar char="&gt;"/>
            </a:pPr>
            <a:endParaRPr lang="en-GB" dirty="0" smtClean="0"/>
          </a:p>
        </p:txBody>
      </p:sp>
    </p:spTree>
    <p:extLst>
      <p:ext uri="{BB962C8B-B14F-4D97-AF65-F5344CB8AC3E}">
        <p14:creationId xmlns:p14="http://schemas.microsoft.com/office/powerpoint/2010/main" val="3724973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50827" y="217505"/>
            <a:ext cx="8701887" cy="743579"/>
          </a:xfrm>
        </p:spPr>
        <p:txBody>
          <a:bodyPr/>
          <a:lstStyle/>
          <a:p>
            <a:pPr>
              <a:lnSpc>
                <a:spcPct val="90000"/>
              </a:lnSpc>
            </a:pPr>
            <a:r>
              <a:rPr lang="en-US" dirty="0" smtClean="0"/>
              <a:t>Referring and signposting</a:t>
            </a:r>
            <a:endParaRPr lang="en-US" sz="4000" b="1" dirty="0">
              <a:solidFill>
                <a:srgbClr val="8B0081"/>
              </a:solidFill>
            </a:endParaRPr>
          </a:p>
        </p:txBody>
      </p:sp>
      <p:sp>
        <p:nvSpPr>
          <p:cNvPr id="20" name="Text Placeholder 2"/>
          <p:cNvSpPr txBox="1">
            <a:spLocks/>
          </p:cNvSpPr>
          <p:nvPr/>
        </p:nvSpPr>
        <p:spPr>
          <a:xfrm>
            <a:off x="385763" y="1450437"/>
            <a:ext cx="2890042" cy="2724688"/>
          </a:xfrm>
          <a:prstGeom prst="rect">
            <a:avLst/>
          </a:prstGeom>
          <a:solidFill>
            <a:schemeClr val="bg1">
              <a:lumMod val="95000"/>
            </a:schemeClr>
          </a:solidFill>
        </p:spPr>
        <p:txBody>
          <a:bodyPr anchor="t"/>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sz="1600" b="1" dirty="0">
                <a:solidFill>
                  <a:srgbClr val="36696E"/>
                </a:solidFill>
              </a:rPr>
              <a:t>Suicidal clients:</a:t>
            </a:r>
            <a:endParaRPr lang="en-GB" sz="1600" dirty="0">
              <a:solidFill>
                <a:srgbClr val="36696E"/>
              </a:solidFill>
            </a:endParaRPr>
          </a:p>
          <a:p>
            <a:pPr marL="457200" lvl="0" indent="-457200">
              <a:spcBef>
                <a:spcPts val="600"/>
              </a:spcBef>
              <a:buClr>
                <a:srgbClr val="36696E"/>
              </a:buClr>
              <a:buSzPct val="80000"/>
              <a:buFont typeface="Lucida Grande"/>
              <a:buChar char="&gt;"/>
            </a:pPr>
            <a:r>
              <a:rPr lang="en-GB" sz="1600" dirty="0"/>
              <a:t>Call 999</a:t>
            </a:r>
          </a:p>
          <a:p>
            <a:pPr marL="457200" lvl="0" indent="-457200">
              <a:spcBef>
                <a:spcPts val="600"/>
              </a:spcBef>
              <a:buClr>
                <a:srgbClr val="36696E"/>
              </a:buClr>
              <a:buSzPct val="80000"/>
              <a:buFont typeface="Lucida Grande"/>
              <a:buChar char="&gt;"/>
            </a:pPr>
            <a:r>
              <a:rPr lang="en-GB" sz="1600" dirty="0"/>
              <a:t>Samaritans</a:t>
            </a:r>
          </a:p>
          <a:p>
            <a:pPr marL="457200" lvl="0" indent="-457200">
              <a:spcBef>
                <a:spcPts val="600"/>
              </a:spcBef>
              <a:buClr>
                <a:srgbClr val="36696E"/>
              </a:buClr>
              <a:buSzPct val="80000"/>
              <a:buFont typeface="Lucida Grande"/>
              <a:buChar char="&gt;"/>
            </a:pPr>
            <a:r>
              <a:rPr lang="en-GB" sz="1600" dirty="0"/>
              <a:t>GP</a:t>
            </a:r>
          </a:p>
          <a:p>
            <a:pPr marL="457200" lvl="0" indent="-457200">
              <a:spcBef>
                <a:spcPts val="600"/>
              </a:spcBef>
              <a:buClr>
                <a:srgbClr val="36696E"/>
              </a:buClr>
              <a:buSzPct val="80000"/>
              <a:buFont typeface="Lucida Grande"/>
              <a:buChar char="&gt;"/>
            </a:pPr>
            <a:r>
              <a:rPr lang="en-GB" sz="1600" dirty="0"/>
              <a:t>Mental health </a:t>
            </a:r>
            <a:r>
              <a:rPr lang="en-GB" sz="1600" dirty="0" smtClean="0"/>
              <a:t>worker</a:t>
            </a:r>
            <a:endParaRPr lang="en-GB" sz="1600" dirty="0"/>
          </a:p>
          <a:p>
            <a:pPr marL="457200" lvl="0" indent="-457200">
              <a:spcBef>
                <a:spcPts val="600"/>
              </a:spcBef>
              <a:buClr>
                <a:srgbClr val="36696E"/>
              </a:buClr>
              <a:buSzPct val="80000"/>
              <a:buFont typeface="Lucida Grande"/>
              <a:buChar char="&gt;"/>
            </a:pPr>
            <a:r>
              <a:rPr lang="en-GB" sz="1600" dirty="0"/>
              <a:t>Accident and </a:t>
            </a:r>
            <a:r>
              <a:rPr lang="en-GB" sz="1600" dirty="0" smtClean="0"/>
              <a:t>emergency</a:t>
            </a:r>
            <a:endParaRPr lang="en-GB" sz="1600" dirty="0"/>
          </a:p>
        </p:txBody>
      </p:sp>
      <p:sp>
        <p:nvSpPr>
          <p:cNvPr id="21" name="Text Placeholder 2"/>
          <p:cNvSpPr txBox="1">
            <a:spLocks/>
          </p:cNvSpPr>
          <p:nvPr/>
        </p:nvSpPr>
        <p:spPr>
          <a:xfrm>
            <a:off x="3814763" y="1450437"/>
            <a:ext cx="2890042" cy="2724688"/>
          </a:xfrm>
          <a:prstGeom prst="rect">
            <a:avLst/>
          </a:prstGeom>
          <a:solidFill>
            <a:schemeClr val="bg1">
              <a:lumMod val="95000"/>
            </a:schemeClr>
          </a:solidFill>
        </p:spPr>
        <p:txBody>
          <a:bodyPr anchor="t"/>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sz="1600" b="1" dirty="0">
                <a:solidFill>
                  <a:srgbClr val="36696E"/>
                </a:solidFill>
              </a:rPr>
              <a:t>Other clients:</a:t>
            </a:r>
            <a:endParaRPr lang="en-GB" sz="1600" dirty="0">
              <a:solidFill>
                <a:srgbClr val="36696E"/>
              </a:solidFill>
            </a:endParaRPr>
          </a:p>
          <a:p>
            <a:pPr lvl="0">
              <a:spcBef>
                <a:spcPts val="600"/>
              </a:spcBef>
              <a:buClr>
                <a:srgbClr val="36696E"/>
              </a:buClr>
              <a:buSzPct val="80000"/>
            </a:pPr>
            <a:r>
              <a:rPr lang="en-GB" sz="1600" dirty="0"/>
              <a:t>Depending on circumstances:</a:t>
            </a:r>
          </a:p>
          <a:p>
            <a:pPr marL="457200" lvl="0" indent="-457200">
              <a:spcBef>
                <a:spcPts val="600"/>
              </a:spcBef>
              <a:buClr>
                <a:srgbClr val="36696E"/>
              </a:buClr>
              <a:buSzPct val="80000"/>
              <a:buFont typeface="Lucida Grande"/>
              <a:buChar char="&gt;"/>
            </a:pPr>
            <a:r>
              <a:rPr lang="en-GB" sz="1600" dirty="0"/>
              <a:t>Police</a:t>
            </a:r>
          </a:p>
          <a:p>
            <a:pPr marL="457200" lvl="0" indent="-457200">
              <a:spcBef>
                <a:spcPts val="600"/>
              </a:spcBef>
              <a:buClr>
                <a:srgbClr val="36696E"/>
              </a:buClr>
              <a:buSzPct val="80000"/>
              <a:buFont typeface="Lucida Grande"/>
              <a:buChar char="&gt;"/>
            </a:pPr>
            <a:r>
              <a:rPr lang="en-GB" sz="1600" dirty="0"/>
              <a:t>Social </a:t>
            </a:r>
            <a:r>
              <a:rPr lang="en-GB" sz="1600" dirty="0" smtClean="0"/>
              <a:t>services</a:t>
            </a:r>
            <a:endParaRPr lang="en-GB" sz="1600" dirty="0"/>
          </a:p>
          <a:p>
            <a:pPr marL="457200" lvl="0" indent="-457200">
              <a:spcBef>
                <a:spcPts val="600"/>
              </a:spcBef>
              <a:buClr>
                <a:srgbClr val="36696E"/>
              </a:buClr>
              <a:buSzPct val="80000"/>
              <a:buFont typeface="Lucida Grande"/>
              <a:buChar char="&gt;"/>
            </a:pPr>
            <a:r>
              <a:rPr lang="en-GB" sz="1600" dirty="0"/>
              <a:t>Specialist advice services</a:t>
            </a:r>
          </a:p>
        </p:txBody>
      </p:sp>
    </p:spTree>
    <p:extLst>
      <p:ext uri="{BB962C8B-B14F-4D97-AF65-F5344CB8AC3E}">
        <p14:creationId xmlns:p14="http://schemas.microsoft.com/office/powerpoint/2010/main" val="195095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utterstock_65428681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211709"/>
            <a:ext cx="4096883" cy="2734887"/>
          </a:xfrm>
          <a:prstGeom prst="rect">
            <a:avLst/>
          </a:prstGeom>
        </p:spPr>
      </p:pic>
      <p:sp>
        <p:nvSpPr>
          <p:cNvPr id="4" name="Title 1"/>
          <p:cNvSpPr>
            <a:spLocks noGrp="1"/>
          </p:cNvSpPr>
          <p:nvPr>
            <p:ph type="title"/>
          </p:nvPr>
        </p:nvSpPr>
        <p:spPr>
          <a:xfrm>
            <a:off x="250827" y="217505"/>
            <a:ext cx="8701887" cy="750870"/>
          </a:xfrm>
        </p:spPr>
        <p:txBody>
          <a:bodyPr/>
          <a:lstStyle/>
          <a:p>
            <a:pPr>
              <a:lnSpc>
                <a:spcPct val="90000"/>
              </a:lnSpc>
            </a:pPr>
            <a:r>
              <a:rPr lang="en-US" dirty="0" smtClean="0"/>
              <a:t>Your doubts </a:t>
            </a:r>
            <a:endParaRPr lang="en-US" sz="4000" b="1" dirty="0">
              <a:solidFill>
                <a:srgbClr val="8B0081"/>
              </a:solidFill>
            </a:endParaRPr>
          </a:p>
        </p:txBody>
      </p:sp>
      <p:sp>
        <p:nvSpPr>
          <p:cNvPr id="13" name="Text Placeholder 2"/>
          <p:cNvSpPr txBox="1">
            <a:spLocks/>
          </p:cNvSpPr>
          <p:nvPr/>
        </p:nvSpPr>
        <p:spPr>
          <a:xfrm>
            <a:off x="246301" y="968375"/>
            <a:ext cx="4154249" cy="295378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b="1" dirty="0" err="1" smtClean="0">
                <a:solidFill>
                  <a:srgbClr val="36696E"/>
                </a:solidFill>
              </a:rPr>
              <a:t>Wiseradviser</a:t>
            </a:r>
            <a:r>
              <a:rPr lang="en-GB" dirty="0" smtClean="0">
                <a:solidFill>
                  <a:srgbClr val="36696E"/>
                </a:solidFill>
              </a:rPr>
              <a:t> </a:t>
            </a:r>
            <a:r>
              <a:rPr lang="en-GB" dirty="0" smtClean="0">
                <a:solidFill>
                  <a:prstClr val="black"/>
                </a:solidFill>
              </a:rPr>
              <a:t/>
            </a:r>
            <a:br>
              <a:rPr lang="en-GB" dirty="0" smtClean="0">
                <a:solidFill>
                  <a:prstClr val="black"/>
                </a:solidFill>
              </a:rPr>
            </a:br>
            <a:r>
              <a:rPr lang="en-GB" dirty="0" smtClean="0">
                <a:solidFill>
                  <a:srgbClr val="36696E"/>
                </a:solidFill>
              </a:rPr>
              <a:t>www.wiseradviser.org</a:t>
            </a:r>
            <a:endParaRPr lang="en-GB" dirty="0">
              <a:solidFill>
                <a:srgbClr val="36696E"/>
              </a:solidFill>
            </a:endParaRPr>
          </a:p>
          <a:p>
            <a:pPr marL="457200" indent="-457200">
              <a:spcBef>
                <a:spcPts val="600"/>
              </a:spcBef>
              <a:buClr>
                <a:srgbClr val="36696E"/>
              </a:buClr>
              <a:buSzPct val="80000"/>
              <a:buFont typeface="Lucida Grande"/>
              <a:buChar char="&gt;"/>
            </a:pPr>
            <a:endParaRPr lang="en-GB" dirty="0" smtClean="0"/>
          </a:p>
        </p:txBody>
      </p:sp>
      <p:sp>
        <p:nvSpPr>
          <p:cNvPr id="5" name="Text Placeholder 2"/>
          <p:cNvSpPr txBox="1">
            <a:spLocks/>
          </p:cNvSpPr>
          <p:nvPr/>
        </p:nvSpPr>
        <p:spPr>
          <a:xfrm>
            <a:off x="4481751" y="968375"/>
            <a:ext cx="4154249" cy="370522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sz="1800" b="1" dirty="0" smtClean="0">
                <a:solidFill>
                  <a:srgbClr val="36696E"/>
                </a:solidFill>
              </a:rPr>
              <a:t>Once registered on the </a:t>
            </a:r>
            <a:r>
              <a:rPr lang="en-GB" sz="1800" b="1" dirty="0" err="1" smtClean="0">
                <a:solidFill>
                  <a:srgbClr val="36696E"/>
                </a:solidFill>
              </a:rPr>
              <a:t>Wiseradviser</a:t>
            </a:r>
            <a:r>
              <a:rPr lang="en-GB" sz="1800" b="1" dirty="0" smtClean="0">
                <a:solidFill>
                  <a:srgbClr val="36696E"/>
                </a:solidFill>
              </a:rPr>
              <a:t> website you can:</a:t>
            </a:r>
          </a:p>
          <a:p>
            <a:pPr marL="457200" indent="-457200">
              <a:spcBef>
                <a:spcPts val="600"/>
              </a:spcBef>
              <a:buClr>
                <a:srgbClr val="36696E"/>
              </a:buClr>
              <a:buSzPct val="80000"/>
              <a:buFont typeface="Lucida Grande"/>
              <a:buChar char="&gt;"/>
            </a:pPr>
            <a:r>
              <a:rPr lang="en-GB" sz="1800" dirty="0" smtClean="0">
                <a:solidFill>
                  <a:prstClr val="black"/>
                </a:solidFill>
              </a:rPr>
              <a:t>Book a free place on a face-to-face training course.</a:t>
            </a:r>
          </a:p>
          <a:p>
            <a:pPr marL="457200" indent="-457200">
              <a:spcBef>
                <a:spcPts val="600"/>
              </a:spcBef>
              <a:buClr>
                <a:srgbClr val="36696E"/>
              </a:buClr>
              <a:buSzPct val="80000"/>
              <a:buFont typeface="Lucida Grande"/>
              <a:buChar char="&gt;"/>
            </a:pPr>
            <a:r>
              <a:rPr lang="en-GB" sz="1800" dirty="0" smtClean="0">
                <a:solidFill>
                  <a:prstClr val="black"/>
                </a:solidFill>
              </a:rPr>
              <a:t>Start an e-learning course.</a:t>
            </a:r>
          </a:p>
          <a:p>
            <a:pPr marL="457200" indent="-457200">
              <a:spcBef>
                <a:spcPts val="600"/>
              </a:spcBef>
              <a:buClr>
                <a:srgbClr val="36696E"/>
              </a:buClr>
              <a:buSzPct val="80000"/>
              <a:buFont typeface="Lucida Grande"/>
              <a:buChar char="&gt;"/>
            </a:pPr>
            <a:r>
              <a:rPr lang="en-GB" sz="1800" dirty="0" smtClean="0">
                <a:solidFill>
                  <a:prstClr val="black"/>
                </a:solidFill>
              </a:rPr>
              <a:t>Access the range of </a:t>
            </a:r>
            <a:r>
              <a:rPr lang="en-GB" sz="1800" dirty="0" err="1" smtClean="0">
                <a:solidFill>
                  <a:prstClr val="black"/>
                </a:solidFill>
              </a:rPr>
              <a:t>Wiseradviser</a:t>
            </a:r>
            <a:r>
              <a:rPr lang="en-GB" sz="1800" dirty="0" smtClean="0">
                <a:solidFill>
                  <a:prstClr val="black"/>
                </a:solidFill>
              </a:rPr>
              <a:t> training and resources for continued professional development.</a:t>
            </a:r>
            <a:r>
              <a:rPr lang="en-GB" dirty="0" smtClean="0">
                <a:solidFill>
                  <a:prstClr val="black"/>
                </a:solidFill>
              </a:rPr>
              <a:t> </a:t>
            </a:r>
            <a:endParaRPr lang="en-GB" dirty="0" smtClean="0"/>
          </a:p>
        </p:txBody>
      </p:sp>
      <p:sp>
        <p:nvSpPr>
          <p:cNvPr id="3" name="TextBox 2"/>
          <p:cNvSpPr txBox="1"/>
          <p:nvPr/>
        </p:nvSpPr>
        <p:spPr>
          <a:xfrm>
            <a:off x="890741" y="2942659"/>
            <a:ext cx="2315400" cy="636494"/>
          </a:xfrm>
          <a:prstGeom prst="rect">
            <a:avLst/>
          </a:prstGeom>
          <a:solidFill>
            <a:srgbClr val="7030A0"/>
          </a:solidFill>
          <a:ln>
            <a:solidFill>
              <a:srgbClr val="C00000"/>
            </a:solidFill>
          </a:ln>
        </p:spPr>
        <p:txBody>
          <a:bodyPr wrap="square" rtlCol="0">
            <a:spAutoFit/>
          </a:bodyPr>
          <a:lstStyle/>
          <a:p>
            <a:endParaRPr lang="en-GB" sz="1600" dirty="0" err="1" smtClean="0"/>
          </a:p>
        </p:txBody>
      </p:sp>
      <p:pic>
        <p:nvPicPr>
          <p:cNvPr id="6" name="Picture 5"/>
          <p:cNvPicPr>
            <a:picLocks noChangeAspect="1"/>
          </p:cNvPicPr>
          <p:nvPr/>
        </p:nvPicPr>
        <p:blipFill>
          <a:blip r:embed="rId3"/>
          <a:stretch>
            <a:fillRect/>
          </a:stretch>
        </p:blipFill>
        <p:spPr>
          <a:xfrm>
            <a:off x="1597624" y="2828587"/>
            <a:ext cx="1091279" cy="865707"/>
          </a:xfrm>
          <a:prstGeom prst="rect">
            <a:avLst/>
          </a:prstGeom>
        </p:spPr>
      </p:pic>
    </p:spTree>
    <p:extLst>
      <p:ext uri="{BB962C8B-B14F-4D97-AF65-F5344CB8AC3E}">
        <p14:creationId xmlns:p14="http://schemas.microsoft.com/office/powerpoint/2010/main" val="30148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4"/>
            <a:ext cx="4606923" cy="3941745"/>
          </a:xfrm>
        </p:spPr>
        <p:txBody>
          <a:bodyPr/>
          <a:lstStyle/>
          <a:p>
            <a:pPr>
              <a:lnSpc>
                <a:spcPct val="90000"/>
              </a:lnSpc>
            </a:pPr>
            <a:r>
              <a:rPr lang="en-US" dirty="0" smtClean="0"/>
              <a:t>Exercise</a:t>
            </a:r>
            <a:br>
              <a:rPr lang="en-US" dirty="0" smtClean="0"/>
            </a:br>
            <a:r>
              <a:rPr lang="en-US" dirty="0" smtClean="0">
                <a:solidFill>
                  <a:srgbClr val="36696E"/>
                </a:solidFill>
              </a:rPr>
              <a:t>Which bills do you pay first, when you have little money?</a:t>
            </a:r>
            <a:endParaRPr lang="en-US" sz="4000" b="1" dirty="0">
              <a:solidFill>
                <a:srgbClr val="36696E"/>
              </a:solidFill>
            </a:endParaRPr>
          </a:p>
        </p:txBody>
      </p:sp>
    </p:spTree>
    <p:extLst>
      <p:ext uri="{BB962C8B-B14F-4D97-AF65-F5344CB8AC3E}">
        <p14:creationId xmlns:p14="http://schemas.microsoft.com/office/powerpoint/2010/main" val="829973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1121768"/>
          </a:xfrm>
        </p:spPr>
        <p:txBody>
          <a:bodyPr/>
          <a:lstStyle/>
          <a:p>
            <a:pPr>
              <a:lnSpc>
                <a:spcPct val="90000"/>
              </a:lnSpc>
            </a:pPr>
            <a:r>
              <a:rPr lang="en-US" dirty="0" smtClean="0"/>
              <a:t>Bills</a:t>
            </a:r>
            <a:br>
              <a:rPr lang="en-US" dirty="0" smtClean="0"/>
            </a:br>
            <a:endParaRPr lang="en-US" sz="4000" b="1" dirty="0">
              <a:solidFill>
                <a:srgbClr val="8B0081"/>
              </a:solidFill>
            </a:endParaRPr>
          </a:p>
        </p:txBody>
      </p:sp>
      <p:sp>
        <p:nvSpPr>
          <p:cNvPr id="6" name="Text Placeholder 2"/>
          <p:cNvSpPr>
            <a:spLocks noGrp="1"/>
          </p:cNvSpPr>
          <p:nvPr>
            <p:ph type="body" sz="quarter" idx="13"/>
          </p:nvPr>
        </p:nvSpPr>
        <p:spPr>
          <a:xfrm>
            <a:off x="3497519" y="1668988"/>
            <a:ext cx="4738118" cy="379908"/>
          </a:xfrm>
        </p:spPr>
        <p:txBody>
          <a:bodyPr anchor="ctr"/>
          <a:lstStyle/>
          <a:p>
            <a:pPr>
              <a:spcBef>
                <a:spcPts val="1000"/>
              </a:spcBef>
            </a:pPr>
            <a:r>
              <a:rPr lang="en-US" dirty="0" smtClean="0"/>
              <a:t>The most important</a:t>
            </a:r>
            <a:endParaRPr lang="en-US" b="1" dirty="0"/>
          </a:p>
        </p:txBody>
      </p:sp>
      <p:sp>
        <p:nvSpPr>
          <p:cNvPr id="8" name="Text Placeholder 2"/>
          <p:cNvSpPr txBox="1">
            <a:spLocks/>
          </p:cNvSpPr>
          <p:nvPr/>
        </p:nvSpPr>
        <p:spPr>
          <a:xfrm>
            <a:off x="335778" y="1668988"/>
            <a:ext cx="2570678" cy="379908"/>
          </a:xfrm>
          <a:prstGeom prst="rect">
            <a:avLst/>
          </a:prstGeom>
          <a:solidFill>
            <a:srgbClr val="36696E"/>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bg1"/>
                </a:solidFill>
              </a:rPr>
              <a:t>Pay first</a:t>
            </a:r>
            <a:endParaRPr lang="en-US" dirty="0">
              <a:solidFill>
                <a:schemeClr val="bg1"/>
              </a:solidFill>
            </a:endParaRPr>
          </a:p>
        </p:txBody>
      </p:sp>
      <p:sp>
        <p:nvSpPr>
          <p:cNvPr id="9" name="Text Placeholder 2"/>
          <p:cNvSpPr txBox="1">
            <a:spLocks/>
          </p:cNvSpPr>
          <p:nvPr/>
        </p:nvSpPr>
        <p:spPr>
          <a:xfrm>
            <a:off x="335778" y="2339186"/>
            <a:ext cx="2570678" cy="379908"/>
          </a:xfrm>
          <a:prstGeom prst="rect">
            <a:avLst/>
          </a:prstGeom>
          <a:solidFill>
            <a:schemeClr val="bg1">
              <a:lumMod val="50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Pay </a:t>
            </a:r>
            <a:r>
              <a:rPr lang="en-US" dirty="0" smtClean="0">
                <a:solidFill>
                  <a:schemeClr val="bg1"/>
                </a:solidFill>
              </a:rPr>
              <a:t>later</a:t>
            </a:r>
            <a:endParaRPr lang="en-US" dirty="0">
              <a:solidFill>
                <a:schemeClr val="bg1"/>
              </a:solidFill>
            </a:endParaRPr>
          </a:p>
        </p:txBody>
      </p:sp>
      <p:sp>
        <p:nvSpPr>
          <p:cNvPr id="12" name="Right Arrow 11"/>
          <p:cNvSpPr/>
          <p:nvPr/>
        </p:nvSpPr>
        <p:spPr>
          <a:xfrm>
            <a:off x="3055066" y="1762122"/>
            <a:ext cx="434259" cy="286774"/>
          </a:xfrm>
          <a:prstGeom prst="rightArrow">
            <a:avLst/>
          </a:prstGeom>
          <a:solidFill>
            <a:srgbClr val="36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pic>
        <p:nvPicPr>
          <p:cNvPr id="11" name="Picture 10" descr="letter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8508" y="2048896"/>
            <a:ext cx="3905492" cy="2801214"/>
          </a:xfrm>
          <a:prstGeom prst="rect">
            <a:avLst/>
          </a:prstGeom>
        </p:spPr>
      </p:pic>
    </p:spTree>
    <p:extLst>
      <p:ext uri="{BB962C8B-B14F-4D97-AF65-F5344CB8AC3E}">
        <p14:creationId xmlns:p14="http://schemas.microsoft.com/office/powerpoint/2010/main" val="1167211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0827" y="217505"/>
            <a:ext cx="8701887" cy="1121768"/>
          </a:xfrm>
        </p:spPr>
        <p:txBody>
          <a:bodyPr/>
          <a:lstStyle/>
          <a:p>
            <a:pPr>
              <a:lnSpc>
                <a:spcPct val="90000"/>
              </a:lnSpc>
            </a:pPr>
            <a:r>
              <a:rPr lang="en-US" dirty="0" smtClean="0"/>
              <a:t>Bills</a:t>
            </a:r>
            <a:br>
              <a:rPr lang="en-US" dirty="0" smtClean="0"/>
            </a:br>
            <a:endParaRPr lang="en-US" sz="4000" b="1" dirty="0">
              <a:solidFill>
                <a:srgbClr val="8B0081"/>
              </a:solidFill>
            </a:endParaRPr>
          </a:p>
        </p:txBody>
      </p:sp>
      <p:sp>
        <p:nvSpPr>
          <p:cNvPr id="7" name="Text Placeholder 2"/>
          <p:cNvSpPr>
            <a:spLocks noGrp="1"/>
          </p:cNvSpPr>
          <p:nvPr>
            <p:ph type="body" sz="quarter" idx="13"/>
          </p:nvPr>
        </p:nvSpPr>
        <p:spPr>
          <a:xfrm>
            <a:off x="3497519" y="1668988"/>
            <a:ext cx="4738118" cy="379908"/>
          </a:xfrm>
        </p:spPr>
        <p:txBody>
          <a:bodyPr anchor="ctr"/>
          <a:lstStyle/>
          <a:p>
            <a:pPr>
              <a:spcBef>
                <a:spcPts val="1000"/>
              </a:spcBef>
            </a:pPr>
            <a:r>
              <a:rPr lang="en-US" dirty="0" smtClean="0"/>
              <a:t>The most important          </a:t>
            </a:r>
            <a:r>
              <a:rPr lang="en-US" b="1" dirty="0" smtClean="0"/>
              <a:t>High priority</a:t>
            </a:r>
            <a:endParaRPr lang="en-US" b="1" dirty="0"/>
          </a:p>
        </p:txBody>
      </p:sp>
      <p:sp>
        <p:nvSpPr>
          <p:cNvPr id="8" name="Text Placeholder 2"/>
          <p:cNvSpPr txBox="1">
            <a:spLocks/>
          </p:cNvSpPr>
          <p:nvPr/>
        </p:nvSpPr>
        <p:spPr>
          <a:xfrm>
            <a:off x="335778" y="1668988"/>
            <a:ext cx="2570678" cy="379908"/>
          </a:xfrm>
          <a:prstGeom prst="rect">
            <a:avLst/>
          </a:prstGeom>
          <a:solidFill>
            <a:srgbClr val="36696E"/>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bg1"/>
                </a:solidFill>
              </a:rPr>
              <a:t>Pay first</a:t>
            </a:r>
            <a:endParaRPr lang="en-US" dirty="0">
              <a:solidFill>
                <a:schemeClr val="bg1"/>
              </a:solidFill>
            </a:endParaRPr>
          </a:p>
        </p:txBody>
      </p:sp>
      <p:sp>
        <p:nvSpPr>
          <p:cNvPr id="9" name="Text Placeholder 2"/>
          <p:cNvSpPr txBox="1">
            <a:spLocks/>
          </p:cNvSpPr>
          <p:nvPr/>
        </p:nvSpPr>
        <p:spPr>
          <a:xfrm>
            <a:off x="335778" y="2339186"/>
            <a:ext cx="2570678" cy="379908"/>
          </a:xfrm>
          <a:prstGeom prst="rect">
            <a:avLst/>
          </a:prstGeom>
          <a:solidFill>
            <a:schemeClr val="bg1">
              <a:lumMod val="50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bg1"/>
                </a:solidFill>
              </a:rPr>
              <a:t>Pay l</a:t>
            </a:r>
            <a:r>
              <a:rPr lang="en-US" dirty="0" smtClean="0">
                <a:solidFill>
                  <a:schemeClr val="bg1"/>
                </a:solidFill>
              </a:rPr>
              <a:t>ater</a:t>
            </a:r>
            <a:endParaRPr lang="en-US" dirty="0">
              <a:solidFill>
                <a:schemeClr val="bg1"/>
              </a:solidFill>
            </a:endParaRPr>
          </a:p>
        </p:txBody>
      </p:sp>
      <p:sp>
        <p:nvSpPr>
          <p:cNvPr id="11" name="Text Placeholder 2"/>
          <p:cNvSpPr txBox="1">
            <a:spLocks/>
          </p:cNvSpPr>
          <p:nvPr/>
        </p:nvSpPr>
        <p:spPr>
          <a:xfrm>
            <a:off x="3497519" y="2348001"/>
            <a:ext cx="2992893" cy="371093"/>
          </a:xfrm>
          <a:prstGeom prst="rect">
            <a:avLst/>
          </a:prstGeom>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Low priority</a:t>
            </a:r>
            <a:endParaRPr lang="en-US" b="1" dirty="0"/>
          </a:p>
        </p:txBody>
      </p:sp>
      <p:sp>
        <p:nvSpPr>
          <p:cNvPr id="12" name="Right Arrow 11"/>
          <p:cNvSpPr/>
          <p:nvPr/>
        </p:nvSpPr>
        <p:spPr>
          <a:xfrm>
            <a:off x="3055066" y="1762122"/>
            <a:ext cx="434259" cy="286774"/>
          </a:xfrm>
          <a:prstGeom prst="rightArrow">
            <a:avLst/>
          </a:prstGeom>
          <a:solidFill>
            <a:srgbClr val="36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13" name="Right Arrow 12"/>
          <p:cNvSpPr/>
          <p:nvPr/>
        </p:nvSpPr>
        <p:spPr>
          <a:xfrm>
            <a:off x="5929973" y="1746244"/>
            <a:ext cx="434259" cy="286774"/>
          </a:xfrm>
          <a:prstGeom prst="rightArrow">
            <a:avLst/>
          </a:prstGeom>
          <a:solidFill>
            <a:srgbClr val="36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14" name="Right Arrow 13"/>
          <p:cNvSpPr/>
          <p:nvPr/>
        </p:nvSpPr>
        <p:spPr>
          <a:xfrm>
            <a:off x="3055066" y="2375474"/>
            <a:ext cx="434259" cy="28677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pic>
        <p:nvPicPr>
          <p:cNvPr id="15" name="Picture 14" descr="letters.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8508" y="2048896"/>
            <a:ext cx="3905492" cy="2801214"/>
          </a:xfrm>
          <a:prstGeom prst="rect">
            <a:avLst/>
          </a:prstGeom>
        </p:spPr>
      </p:pic>
    </p:spTree>
    <p:extLst>
      <p:ext uri="{BB962C8B-B14F-4D97-AF65-F5344CB8AC3E}">
        <p14:creationId xmlns:p14="http://schemas.microsoft.com/office/powerpoint/2010/main" val="3527079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1121768"/>
          </a:xfrm>
        </p:spPr>
        <p:txBody>
          <a:bodyPr/>
          <a:lstStyle/>
          <a:p>
            <a:pPr>
              <a:lnSpc>
                <a:spcPct val="90000"/>
              </a:lnSpc>
            </a:pPr>
            <a:r>
              <a:rPr lang="en-US" dirty="0" smtClean="0"/>
              <a:t>Bills</a:t>
            </a:r>
            <a:endParaRPr lang="en-US" sz="4000" b="1" dirty="0">
              <a:solidFill>
                <a:srgbClr val="8B0081"/>
              </a:solidFill>
            </a:endParaRPr>
          </a:p>
        </p:txBody>
      </p:sp>
      <p:sp>
        <p:nvSpPr>
          <p:cNvPr id="7" name="Text Placeholder 2"/>
          <p:cNvSpPr>
            <a:spLocks noGrp="1"/>
          </p:cNvSpPr>
          <p:nvPr>
            <p:ph type="body" sz="quarter" idx="13"/>
          </p:nvPr>
        </p:nvSpPr>
        <p:spPr>
          <a:xfrm>
            <a:off x="377400" y="996555"/>
            <a:ext cx="3883246" cy="3530996"/>
          </a:xfrm>
          <a:solidFill>
            <a:schemeClr val="bg1">
              <a:lumMod val="95000"/>
            </a:schemeClr>
          </a:solidFill>
        </p:spPr>
        <p:txBody>
          <a:bodyPr/>
          <a:lstStyle/>
          <a:p>
            <a:pPr>
              <a:spcBef>
                <a:spcPts val="600"/>
              </a:spcBef>
            </a:pPr>
            <a:r>
              <a:rPr lang="en-GB" sz="1600" dirty="0" smtClean="0"/>
              <a:t>Non </a:t>
            </a:r>
            <a:r>
              <a:rPr lang="en-GB" sz="1600" dirty="0"/>
              <a:t>payment of </a:t>
            </a:r>
            <a:r>
              <a:rPr lang="en-GB" sz="1600" b="1" dirty="0">
                <a:solidFill>
                  <a:srgbClr val="36696E"/>
                </a:solidFill>
              </a:rPr>
              <a:t>high priority</a:t>
            </a:r>
            <a:r>
              <a:rPr lang="en-GB" sz="1600" b="1" dirty="0"/>
              <a:t> </a:t>
            </a:r>
            <a:r>
              <a:rPr lang="en-GB" sz="1600" dirty="0"/>
              <a:t>bills, </a:t>
            </a:r>
            <a:r>
              <a:rPr lang="en-GB" sz="1600" dirty="0" smtClean="0"/>
              <a:t/>
            </a:r>
            <a:br>
              <a:rPr lang="en-GB" sz="1600" dirty="0" smtClean="0"/>
            </a:br>
            <a:endParaRPr lang="en-GB" sz="1600" dirty="0"/>
          </a:p>
          <a:p>
            <a:pPr marL="342900" indent="-342900">
              <a:spcBef>
                <a:spcPts val="600"/>
              </a:spcBef>
              <a:buClr>
                <a:srgbClr val="36696E"/>
              </a:buClr>
              <a:buSzPct val="80000"/>
              <a:buFont typeface="Lucida Grande"/>
              <a:buChar char="&gt;"/>
            </a:pPr>
            <a:r>
              <a:rPr lang="en-GB" sz="1600" dirty="0" smtClean="0"/>
              <a:t>You could lose </a:t>
            </a:r>
            <a:r>
              <a:rPr lang="en-GB" sz="1600" dirty="0"/>
              <a:t>your </a:t>
            </a:r>
            <a:r>
              <a:rPr lang="en-GB" sz="1600" dirty="0" smtClean="0"/>
              <a:t>home.</a:t>
            </a:r>
            <a:endParaRPr lang="en-GB" sz="1600" dirty="0"/>
          </a:p>
          <a:p>
            <a:pPr marL="342900" indent="-342900">
              <a:spcBef>
                <a:spcPts val="600"/>
              </a:spcBef>
              <a:buClr>
                <a:srgbClr val="36696E"/>
              </a:buClr>
              <a:buSzPct val="80000"/>
              <a:buFont typeface="Lucida Grande"/>
              <a:buChar char="&gt;"/>
            </a:pPr>
            <a:r>
              <a:rPr lang="en-GB" sz="1600" dirty="0" smtClean="0"/>
              <a:t>You could </a:t>
            </a:r>
            <a:r>
              <a:rPr lang="en-GB" sz="1600" dirty="0"/>
              <a:t>cut </a:t>
            </a:r>
            <a:r>
              <a:rPr lang="en-GB" sz="1600" dirty="0" smtClean="0"/>
              <a:t>off.</a:t>
            </a:r>
            <a:endParaRPr lang="en-GB" sz="1600" dirty="0"/>
          </a:p>
          <a:p>
            <a:pPr marL="342900" indent="-342900">
              <a:spcBef>
                <a:spcPts val="600"/>
              </a:spcBef>
              <a:buClr>
                <a:srgbClr val="36696E"/>
              </a:buClr>
              <a:buSzPct val="80000"/>
              <a:buFont typeface="Lucida Grande"/>
              <a:buChar char="&gt;"/>
            </a:pPr>
            <a:r>
              <a:rPr lang="en-GB" sz="1600" dirty="0" smtClean="0"/>
              <a:t>You could get </a:t>
            </a:r>
            <a:r>
              <a:rPr lang="en-GB" sz="1600" dirty="0"/>
              <a:t>a </a:t>
            </a:r>
            <a:r>
              <a:rPr lang="en-GB" sz="1600" dirty="0" smtClean="0"/>
              <a:t>fine.</a:t>
            </a:r>
            <a:endParaRPr lang="en-GB" sz="1600" dirty="0"/>
          </a:p>
          <a:p>
            <a:pPr marL="342900" indent="-342900">
              <a:spcBef>
                <a:spcPts val="600"/>
              </a:spcBef>
              <a:buClr>
                <a:srgbClr val="36696E"/>
              </a:buClr>
              <a:buSzPct val="80000"/>
              <a:buFont typeface="Lucida Grande"/>
              <a:buChar char="&gt;"/>
            </a:pPr>
            <a:r>
              <a:rPr lang="en-GB" sz="1600" dirty="0"/>
              <a:t>Bailiffs could take your </a:t>
            </a:r>
            <a:r>
              <a:rPr lang="en-GB" sz="1600" dirty="0" smtClean="0"/>
              <a:t>belongings.</a:t>
            </a:r>
            <a:endParaRPr lang="en-GB" sz="1600" dirty="0"/>
          </a:p>
          <a:p>
            <a:pPr marL="342900" indent="-342900">
              <a:spcBef>
                <a:spcPts val="600"/>
              </a:spcBef>
              <a:buClr>
                <a:srgbClr val="36696E"/>
              </a:buClr>
              <a:buSzPct val="80000"/>
              <a:buFont typeface="Lucida Grande"/>
              <a:buChar char="&gt;"/>
            </a:pPr>
            <a:r>
              <a:rPr lang="en-GB" sz="1600" dirty="0" smtClean="0"/>
              <a:t>You may not be able to take out any more credit.</a:t>
            </a:r>
            <a:endParaRPr lang="en-GB" sz="1600" dirty="0"/>
          </a:p>
          <a:p>
            <a:pPr marL="342900" indent="-342900">
              <a:spcBef>
                <a:spcPts val="600"/>
              </a:spcBef>
              <a:buClr>
                <a:srgbClr val="36696E"/>
              </a:buClr>
              <a:buSzPct val="80000"/>
              <a:buFont typeface="Lucida Grande"/>
              <a:buChar char="&gt;"/>
            </a:pPr>
            <a:r>
              <a:rPr lang="en-GB" sz="1600" dirty="0"/>
              <a:t>Money </a:t>
            </a:r>
            <a:r>
              <a:rPr lang="en-GB" sz="1600" dirty="0" smtClean="0"/>
              <a:t>could be taken </a:t>
            </a:r>
            <a:r>
              <a:rPr lang="en-GB" sz="1600" dirty="0"/>
              <a:t>off your </a:t>
            </a:r>
            <a:r>
              <a:rPr lang="en-GB" sz="1600" dirty="0" smtClean="0"/>
              <a:t>benefits or wages.</a:t>
            </a:r>
            <a:endParaRPr lang="en-GB" sz="1600" dirty="0"/>
          </a:p>
          <a:p>
            <a:pPr marL="342900" indent="-342900">
              <a:spcBef>
                <a:spcPts val="600"/>
              </a:spcBef>
              <a:buClr>
                <a:srgbClr val="36696E"/>
              </a:buClr>
              <a:buSzPct val="80000"/>
              <a:buFont typeface="Lucida Grande"/>
              <a:buChar char="&gt;"/>
            </a:pPr>
            <a:r>
              <a:rPr lang="en-GB" sz="1600" dirty="0" smtClean="0"/>
              <a:t>You could be sent to prison.</a:t>
            </a:r>
            <a:endParaRPr lang="en-GB" sz="1600" dirty="0"/>
          </a:p>
          <a:p>
            <a:endParaRPr lang="en-US" sz="1600" dirty="0"/>
          </a:p>
        </p:txBody>
      </p:sp>
      <p:sp>
        <p:nvSpPr>
          <p:cNvPr id="9" name="Text Placeholder 2"/>
          <p:cNvSpPr txBox="1">
            <a:spLocks/>
          </p:cNvSpPr>
          <p:nvPr/>
        </p:nvSpPr>
        <p:spPr>
          <a:xfrm>
            <a:off x="4692037" y="996555"/>
            <a:ext cx="3872885" cy="3530996"/>
          </a:xfrm>
          <a:prstGeom prst="rect">
            <a:avLst/>
          </a:prstGeom>
          <a:solidFill>
            <a:schemeClr val="bg1">
              <a:lumMod val="95000"/>
            </a:schemeClr>
          </a:solidFill>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GB" sz="1600" dirty="0"/>
              <a:t>Non-payment of </a:t>
            </a:r>
            <a:r>
              <a:rPr lang="en-GB" sz="1600" b="1" dirty="0">
                <a:solidFill>
                  <a:srgbClr val="36696E"/>
                </a:solidFill>
              </a:rPr>
              <a:t>low priority </a:t>
            </a:r>
            <a:r>
              <a:rPr lang="en-GB" sz="1600" dirty="0"/>
              <a:t>bills, </a:t>
            </a:r>
            <a:r>
              <a:rPr lang="en-GB" sz="1600" dirty="0" smtClean="0"/>
              <a:t/>
            </a:r>
            <a:br>
              <a:rPr lang="en-GB" sz="1600" dirty="0" smtClean="0"/>
            </a:br>
            <a:endParaRPr lang="en-GB" sz="1600" dirty="0" smtClean="0"/>
          </a:p>
          <a:p>
            <a:pPr marL="285750" indent="-285750">
              <a:spcBef>
                <a:spcPts val="600"/>
              </a:spcBef>
              <a:buClr>
                <a:srgbClr val="36696E"/>
              </a:buClr>
              <a:buSzPct val="80000"/>
              <a:buFont typeface="Lucida Grande"/>
              <a:buChar char="&gt;"/>
            </a:pPr>
            <a:r>
              <a:rPr lang="en-GB" sz="1600" dirty="0" smtClean="0"/>
              <a:t>You could be taken to the County Court.</a:t>
            </a:r>
          </a:p>
          <a:p>
            <a:pPr marL="285750" indent="-285750">
              <a:spcBef>
                <a:spcPts val="600"/>
              </a:spcBef>
              <a:buClr>
                <a:srgbClr val="36696E"/>
              </a:buClr>
              <a:buSzPct val="80000"/>
              <a:buFont typeface="Lucida Grande"/>
              <a:buChar char="&gt;"/>
            </a:pPr>
            <a:r>
              <a:rPr lang="en-GB" sz="1600" dirty="0" smtClean="0"/>
              <a:t>The </a:t>
            </a:r>
            <a:r>
              <a:rPr lang="en-GB" sz="1600" dirty="0"/>
              <a:t>County Court decides how you pay back your </a:t>
            </a:r>
            <a:r>
              <a:rPr lang="en-GB" sz="1600" dirty="0" smtClean="0"/>
              <a:t>bill.</a:t>
            </a:r>
            <a:endParaRPr lang="en-GB" sz="1600" dirty="0"/>
          </a:p>
          <a:p>
            <a:pPr marL="285750" indent="-285750">
              <a:spcBef>
                <a:spcPts val="600"/>
              </a:spcBef>
              <a:buClr>
                <a:srgbClr val="36696E"/>
              </a:buClr>
              <a:buSzPct val="80000"/>
              <a:buFont typeface="Lucida Grande"/>
              <a:buChar char="&gt;"/>
            </a:pPr>
            <a:r>
              <a:rPr lang="en-GB" sz="1600" dirty="0"/>
              <a:t>With CCJ – </a:t>
            </a:r>
            <a:r>
              <a:rPr lang="en-GB" sz="1600" dirty="0" smtClean="0"/>
              <a:t>you may not be able to take out any more credit.</a:t>
            </a:r>
            <a:endParaRPr lang="en-GB" sz="1600" dirty="0"/>
          </a:p>
          <a:p>
            <a:pPr marL="285750" indent="-285750">
              <a:spcBef>
                <a:spcPts val="600"/>
              </a:spcBef>
              <a:buClr>
                <a:srgbClr val="36696E"/>
              </a:buClr>
              <a:buSzPct val="80000"/>
              <a:buFont typeface="Lucida Grande"/>
              <a:buChar char="&gt;"/>
            </a:pPr>
            <a:r>
              <a:rPr lang="en-GB" sz="1600" dirty="0"/>
              <a:t>Bailiffs could take your </a:t>
            </a:r>
            <a:r>
              <a:rPr lang="en-GB" sz="1600" dirty="0" smtClean="0"/>
              <a:t>belongings.</a:t>
            </a:r>
            <a:endParaRPr lang="en-GB" sz="1600" dirty="0"/>
          </a:p>
          <a:p>
            <a:pPr marL="285750" indent="-285750">
              <a:spcBef>
                <a:spcPts val="600"/>
              </a:spcBef>
              <a:buClr>
                <a:srgbClr val="36696E"/>
              </a:buClr>
              <a:buSzPct val="80000"/>
              <a:buFont typeface="Lucida Grande"/>
              <a:buChar char="&gt;"/>
            </a:pPr>
            <a:r>
              <a:rPr lang="en-GB" sz="1600" dirty="0"/>
              <a:t>You cannot be sent to </a:t>
            </a:r>
            <a:r>
              <a:rPr lang="en-GB" sz="1600" dirty="0" smtClean="0"/>
              <a:t>prison.</a:t>
            </a:r>
            <a:endParaRPr lang="en-GB" sz="1600" dirty="0"/>
          </a:p>
          <a:p>
            <a:pPr>
              <a:spcBef>
                <a:spcPts val="600"/>
              </a:spcBef>
            </a:pPr>
            <a:endParaRPr lang="en-US" sz="1600" dirty="0"/>
          </a:p>
        </p:txBody>
      </p:sp>
    </p:spTree>
    <p:extLst>
      <p:ext uri="{BB962C8B-B14F-4D97-AF65-F5344CB8AC3E}">
        <p14:creationId xmlns:p14="http://schemas.microsoft.com/office/powerpoint/2010/main" val="655844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90000"/>
              </a:lnSpc>
            </a:pPr>
            <a:r>
              <a:rPr lang="en-US" dirty="0" smtClean="0"/>
              <a:t>What are the most common scenarios involving clients </a:t>
            </a:r>
            <a:r>
              <a:rPr lang="en-US" dirty="0" smtClean="0">
                <a:solidFill>
                  <a:srgbClr val="36696E"/>
                </a:solidFill>
              </a:rPr>
              <a:t>with low English skills and low financial capability?</a:t>
            </a:r>
            <a:endParaRPr lang="en-US" dirty="0">
              <a:solidFill>
                <a:srgbClr val="36696E"/>
              </a:solidFill>
            </a:endParaRPr>
          </a:p>
        </p:txBody>
      </p:sp>
    </p:spTree>
    <p:extLst>
      <p:ext uri="{BB962C8B-B14F-4D97-AF65-F5344CB8AC3E}">
        <p14:creationId xmlns:p14="http://schemas.microsoft.com/office/powerpoint/2010/main" val="3006593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6545138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59200" y="2321198"/>
            <a:ext cx="4104456" cy="2736304"/>
          </a:xfrm>
          <a:prstGeom prst="rect">
            <a:avLst/>
          </a:prstGeom>
        </p:spPr>
      </p:pic>
      <p:sp>
        <p:nvSpPr>
          <p:cNvPr id="2" name="Title 1"/>
          <p:cNvSpPr>
            <a:spLocks noGrp="1"/>
          </p:cNvSpPr>
          <p:nvPr>
            <p:ph type="title"/>
          </p:nvPr>
        </p:nvSpPr>
        <p:spPr/>
        <p:txBody>
          <a:bodyPr/>
          <a:lstStyle/>
          <a:p>
            <a:r>
              <a:rPr lang="en-US" dirty="0" smtClean="0"/>
              <a:t>Scenario 2</a:t>
            </a:r>
            <a:endParaRPr lang="en-US" dirty="0"/>
          </a:p>
        </p:txBody>
      </p:sp>
      <p:sp>
        <p:nvSpPr>
          <p:cNvPr id="3" name="Text Placeholder 2"/>
          <p:cNvSpPr>
            <a:spLocks noGrp="1"/>
          </p:cNvSpPr>
          <p:nvPr>
            <p:ph type="body" sz="quarter" idx="13"/>
          </p:nvPr>
        </p:nvSpPr>
        <p:spPr>
          <a:xfrm>
            <a:off x="246301" y="996554"/>
            <a:ext cx="6065599" cy="3236119"/>
          </a:xfrm>
        </p:spPr>
        <p:txBody>
          <a:bodyPr/>
          <a:lstStyle/>
          <a:p>
            <a:r>
              <a:rPr lang="en-GB" dirty="0"/>
              <a:t>A client received notice of seeking possession from the landlord. The client explains that he was unable to pay his rent due to suspension of his housing benefit. He has £3,000 in rent arrears.</a:t>
            </a:r>
          </a:p>
          <a:p>
            <a:r>
              <a:rPr lang="en-GB" b="1" dirty="0">
                <a:solidFill>
                  <a:srgbClr val="36696E"/>
                </a:solidFill>
              </a:rPr>
              <a:t>What do you do?</a:t>
            </a:r>
          </a:p>
        </p:txBody>
      </p:sp>
    </p:spTree>
    <p:extLst>
      <p:ext uri="{BB962C8B-B14F-4D97-AF65-F5344CB8AC3E}">
        <p14:creationId xmlns:p14="http://schemas.microsoft.com/office/powerpoint/2010/main" val="2586642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advice</a:t>
            </a:r>
            <a:endParaRPr lang="en-US" dirty="0"/>
          </a:p>
        </p:txBody>
      </p:sp>
      <p:sp>
        <p:nvSpPr>
          <p:cNvPr id="4" name="Text Placeholder 2"/>
          <p:cNvSpPr txBox="1">
            <a:spLocks/>
          </p:cNvSpPr>
          <p:nvPr/>
        </p:nvSpPr>
        <p:spPr>
          <a:xfrm>
            <a:off x="246301" y="1273175"/>
            <a:ext cx="4154249" cy="3666378"/>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GB" b="1" dirty="0" smtClean="0">
                <a:solidFill>
                  <a:srgbClr val="36696E"/>
                </a:solidFill>
              </a:rPr>
              <a:t>National </a:t>
            </a:r>
            <a:r>
              <a:rPr lang="en-GB" b="1" dirty="0" err="1" smtClean="0">
                <a:solidFill>
                  <a:srgbClr val="36696E"/>
                </a:solidFill>
              </a:rPr>
              <a:t>Debtline</a:t>
            </a:r>
            <a:r>
              <a:rPr lang="en-GB" b="1" dirty="0" smtClean="0">
                <a:solidFill>
                  <a:srgbClr val="36696E"/>
                </a:solidFill>
              </a:rPr>
              <a:t/>
            </a:r>
            <a:br>
              <a:rPr lang="en-GB" b="1" dirty="0" smtClean="0">
                <a:solidFill>
                  <a:srgbClr val="36696E"/>
                </a:solidFill>
              </a:rPr>
            </a:br>
            <a:r>
              <a:rPr lang="en-GB" sz="1800" dirty="0">
                <a:solidFill>
                  <a:srgbClr val="36696E"/>
                </a:solidFill>
              </a:rPr>
              <a:t>Email advice from website:</a:t>
            </a:r>
          </a:p>
          <a:p>
            <a:pPr>
              <a:spcBef>
                <a:spcPts val="0"/>
              </a:spcBef>
            </a:pPr>
            <a:r>
              <a:rPr lang="en-GB" sz="1800" dirty="0">
                <a:solidFill>
                  <a:srgbClr val="36696E"/>
                </a:solidFill>
              </a:rPr>
              <a:t>www.nationaldebtline.org</a:t>
            </a:r>
          </a:p>
          <a:p>
            <a:pPr>
              <a:spcBef>
                <a:spcPts val="0"/>
              </a:spcBef>
            </a:pPr>
            <a:r>
              <a:rPr lang="en-GB" sz="1800" dirty="0" smtClean="0">
                <a:solidFill>
                  <a:srgbClr val="36696E"/>
                </a:solidFill>
              </a:rPr>
              <a:t>Freephone 0808 808 4000</a:t>
            </a:r>
            <a:endParaRPr lang="en-GB" sz="1800" dirty="0">
              <a:solidFill>
                <a:srgbClr val="36696E"/>
              </a:solidFill>
            </a:endParaRPr>
          </a:p>
          <a:p>
            <a:pPr>
              <a:spcBef>
                <a:spcPts val="0"/>
              </a:spcBef>
            </a:pPr>
            <a:r>
              <a:rPr lang="en-GB" sz="1800" dirty="0" smtClean="0">
                <a:solidFill>
                  <a:srgbClr val="36696E"/>
                </a:solidFill>
              </a:rPr>
              <a:t>Monday </a:t>
            </a:r>
            <a:r>
              <a:rPr lang="en-GB" sz="1800" dirty="0">
                <a:solidFill>
                  <a:srgbClr val="36696E"/>
                </a:solidFill>
              </a:rPr>
              <a:t>to Friday 9am to 8pm</a:t>
            </a:r>
          </a:p>
          <a:p>
            <a:pPr>
              <a:spcBef>
                <a:spcPts val="0"/>
              </a:spcBef>
            </a:pPr>
            <a:r>
              <a:rPr lang="en-GB" sz="1800" dirty="0">
                <a:solidFill>
                  <a:srgbClr val="36696E"/>
                </a:solidFill>
              </a:rPr>
              <a:t>Saturday 9.30am to </a:t>
            </a:r>
            <a:r>
              <a:rPr lang="en-GB" sz="1800" dirty="0" smtClean="0">
                <a:solidFill>
                  <a:srgbClr val="36696E"/>
                </a:solidFill>
              </a:rPr>
              <a:t>1pm</a:t>
            </a:r>
          </a:p>
          <a:p>
            <a:pPr>
              <a:spcBef>
                <a:spcPts val="0"/>
              </a:spcBef>
            </a:pPr>
            <a:endParaRPr lang="en-GB" sz="1800" dirty="0">
              <a:solidFill>
                <a:srgbClr val="36696E"/>
              </a:solidFill>
            </a:endParaRPr>
          </a:p>
          <a:p>
            <a:pPr>
              <a:spcBef>
                <a:spcPts val="0"/>
              </a:spcBef>
            </a:pPr>
            <a:r>
              <a:rPr lang="en-GB" sz="1800" dirty="0" smtClean="0">
                <a:solidFill>
                  <a:srgbClr val="36696E"/>
                </a:solidFill>
              </a:rPr>
              <a:t>For business owners get advice or webchat support from: </a:t>
            </a:r>
          </a:p>
          <a:p>
            <a:pPr>
              <a:spcBef>
                <a:spcPts val="0"/>
              </a:spcBef>
            </a:pPr>
            <a:r>
              <a:rPr lang="en-GB" sz="1800" dirty="0" smtClean="0">
                <a:solidFill>
                  <a:srgbClr val="36696E"/>
                </a:solidFill>
              </a:rPr>
              <a:t>www.businessdebtline.org</a:t>
            </a:r>
          </a:p>
          <a:p>
            <a:pPr>
              <a:spcBef>
                <a:spcPts val="0"/>
              </a:spcBef>
            </a:pPr>
            <a:r>
              <a:rPr lang="en-GB" sz="1800" dirty="0" smtClean="0">
                <a:solidFill>
                  <a:srgbClr val="36696E"/>
                </a:solidFill>
              </a:rPr>
              <a:t>Freephone 0800 197 6026</a:t>
            </a:r>
          </a:p>
          <a:p>
            <a:pPr>
              <a:spcBef>
                <a:spcPts val="0"/>
              </a:spcBef>
            </a:pPr>
            <a:r>
              <a:rPr lang="en-GB" sz="1800" dirty="0" smtClean="0">
                <a:solidFill>
                  <a:srgbClr val="36696E"/>
                </a:solidFill>
              </a:rPr>
              <a:t>Monday to Friday 9am to 8pm</a:t>
            </a:r>
            <a:endParaRPr lang="en-GB" sz="1800" dirty="0">
              <a:solidFill>
                <a:srgbClr val="36696E"/>
              </a:solidFill>
            </a:endParaRPr>
          </a:p>
          <a:p>
            <a:pPr marL="457200" indent="-457200">
              <a:spcBef>
                <a:spcPts val="600"/>
              </a:spcBef>
              <a:buClr>
                <a:srgbClr val="36696E"/>
              </a:buClr>
              <a:buSzPct val="80000"/>
              <a:buFont typeface="Lucida Grande"/>
              <a:buChar char="&gt;"/>
            </a:pPr>
            <a:endParaRPr lang="en-GB" dirty="0" smtClean="0"/>
          </a:p>
        </p:txBody>
      </p:sp>
      <p:sp>
        <p:nvSpPr>
          <p:cNvPr id="7" name="Rectangular Callout 6"/>
          <p:cNvSpPr/>
          <p:nvPr/>
        </p:nvSpPr>
        <p:spPr>
          <a:xfrm rot="5400000">
            <a:off x="5029382" y="983516"/>
            <a:ext cx="3458248" cy="3670300"/>
          </a:xfrm>
          <a:prstGeom prst="wedgeRect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8" name="Text Placeholder 2"/>
          <p:cNvSpPr txBox="1">
            <a:spLocks/>
          </p:cNvSpPr>
          <p:nvPr/>
        </p:nvSpPr>
        <p:spPr>
          <a:xfrm>
            <a:off x="5127329" y="1410373"/>
            <a:ext cx="3309699" cy="2816587"/>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t>Giving free, impartial and confidential debt advice for over 25 years. It is an independent charity, dedicated to providing free debt advice by phone and online to people across the UK.</a:t>
            </a:r>
          </a:p>
        </p:txBody>
      </p:sp>
      <p:pic>
        <p:nvPicPr>
          <p:cNvPr id="5" name="Picture 4"/>
          <p:cNvPicPr>
            <a:picLocks noChangeAspect="1"/>
          </p:cNvPicPr>
          <p:nvPr/>
        </p:nvPicPr>
        <p:blipFill>
          <a:blip r:embed="rId2"/>
          <a:stretch>
            <a:fillRect/>
          </a:stretch>
        </p:blipFill>
        <p:spPr>
          <a:xfrm>
            <a:off x="5355301" y="3089274"/>
            <a:ext cx="1403205" cy="1234030"/>
          </a:xfrm>
          <a:prstGeom prst="rect">
            <a:avLst/>
          </a:prstGeom>
        </p:spPr>
      </p:pic>
      <p:pic>
        <p:nvPicPr>
          <p:cNvPr id="6" name="Picture 5"/>
          <p:cNvPicPr>
            <a:picLocks noChangeAspect="1"/>
          </p:cNvPicPr>
          <p:nvPr/>
        </p:nvPicPr>
        <p:blipFill>
          <a:blip r:embed="rId3"/>
          <a:stretch>
            <a:fillRect/>
          </a:stretch>
        </p:blipFill>
        <p:spPr>
          <a:xfrm>
            <a:off x="6962479" y="3089273"/>
            <a:ext cx="1391278" cy="1234030"/>
          </a:xfrm>
          <a:prstGeom prst="rect">
            <a:avLst/>
          </a:prstGeom>
        </p:spPr>
      </p:pic>
    </p:spTree>
    <p:extLst>
      <p:ext uri="{BB962C8B-B14F-4D97-AF65-F5344CB8AC3E}">
        <p14:creationId xmlns:p14="http://schemas.microsoft.com/office/powerpoint/2010/main" val="4245891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a:t>
            </a:r>
            <a:r>
              <a:rPr lang="en-US" dirty="0"/>
              <a:t>a</a:t>
            </a:r>
            <a:r>
              <a:rPr lang="en-US" dirty="0" smtClean="0"/>
              <a:t>dvice</a:t>
            </a:r>
            <a:endParaRPr lang="en-US" dirty="0"/>
          </a:p>
        </p:txBody>
      </p:sp>
      <p:sp>
        <p:nvSpPr>
          <p:cNvPr id="4" name="Text Placeholder 2"/>
          <p:cNvSpPr txBox="1">
            <a:spLocks/>
          </p:cNvSpPr>
          <p:nvPr/>
        </p:nvSpPr>
        <p:spPr>
          <a:xfrm>
            <a:off x="246301" y="1266825"/>
            <a:ext cx="4154249" cy="295378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0"/>
              </a:spcBef>
            </a:pPr>
            <a:r>
              <a:rPr lang="en-GB" b="1" dirty="0" smtClean="0">
                <a:solidFill>
                  <a:srgbClr val="36696E"/>
                </a:solidFill>
              </a:rPr>
              <a:t>Money Advice Service</a:t>
            </a:r>
            <a:endParaRPr lang="en-GB" sz="1600" dirty="0">
              <a:solidFill>
                <a:srgbClr val="36696E"/>
              </a:solidFill>
            </a:endParaRPr>
          </a:p>
          <a:p>
            <a:pPr>
              <a:lnSpc>
                <a:spcPct val="110000"/>
              </a:lnSpc>
              <a:spcBef>
                <a:spcPts val="0"/>
              </a:spcBef>
            </a:pPr>
            <a:r>
              <a:rPr lang="en-GB" sz="1600" dirty="0" smtClean="0">
                <a:solidFill>
                  <a:srgbClr val="36696E"/>
                </a:solidFill>
                <a:latin typeface="MuseoSlab-700"/>
              </a:rPr>
              <a:t>www.moneyadviceservice.org.uk</a:t>
            </a:r>
            <a:endParaRPr lang="en-GB" sz="1600" dirty="0">
              <a:solidFill>
                <a:srgbClr val="36696E"/>
              </a:solidFill>
              <a:latin typeface="MuseoSlab-700"/>
            </a:endParaRPr>
          </a:p>
          <a:p>
            <a:pPr>
              <a:lnSpc>
                <a:spcPct val="110000"/>
              </a:lnSpc>
              <a:spcBef>
                <a:spcPts val="0"/>
              </a:spcBef>
            </a:pPr>
            <a:r>
              <a:rPr lang="en-GB" sz="1600" dirty="0">
                <a:solidFill>
                  <a:srgbClr val="36696E"/>
                </a:solidFill>
                <a:latin typeface="MuseoSlab-700"/>
              </a:rPr>
              <a:t>Money Advice Line on 0800 138 7777</a:t>
            </a:r>
          </a:p>
          <a:p>
            <a:pPr>
              <a:lnSpc>
                <a:spcPct val="110000"/>
              </a:lnSpc>
              <a:spcBef>
                <a:spcPts val="0"/>
              </a:spcBef>
            </a:pPr>
            <a:r>
              <a:rPr lang="en-GB" sz="1600" dirty="0" err="1">
                <a:solidFill>
                  <a:srgbClr val="36696E"/>
                </a:solidFill>
                <a:latin typeface="MuseoSlab-700"/>
              </a:rPr>
              <a:t>Typetalk</a:t>
            </a:r>
            <a:r>
              <a:rPr lang="en-GB" sz="1600" dirty="0">
                <a:solidFill>
                  <a:srgbClr val="36696E"/>
                </a:solidFill>
                <a:latin typeface="MuseoSlab-700"/>
              </a:rPr>
              <a:t> 1800 1 0300 500 500</a:t>
            </a:r>
            <a:endParaRPr lang="en-GB" sz="1600" dirty="0">
              <a:solidFill>
                <a:srgbClr val="36696E"/>
              </a:solidFill>
            </a:endParaRPr>
          </a:p>
          <a:p>
            <a:pPr marL="457200" indent="-457200">
              <a:spcBef>
                <a:spcPts val="600"/>
              </a:spcBef>
              <a:buClr>
                <a:srgbClr val="36696E"/>
              </a:buClr>
              <a:buSzPct val="80000"/>
              <a:buFont typeface="Lucida Grande"/>
              <a:buChar char="&gt;"/>
            </a:pPr>
            <a:endParaRPr lang="en-GB" dirty="0" smtClean="0"/>
          </a:p>
        </p:txBody>
      </p:sp>
      <p:sp>
        <p:nvSpPr>
          <p:cNvPr id="6" name="Rectangular Callout 5"/>
          <p:cNvSpPr/>
          <p:nvPr/>
        </p:nvSpPr>
        <p:spPr>
          <a:xfrm rot="5400000">
            <a:off x="4932530" y="872215"/>
            <a:ext cx="3757791" cy="3988210"/>
          </a:xfrm>
          <a:prstGeom prst="wedgeRect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 name="Text Placeholder 2"/>
          <p:cNvSpPr txBox="1">
            <a:spLocks/>
          </p:cNvSpPr>
          <p:nvPr/>
        </p:nvSpPr>
        <p:spPr>
          <a:xfrm>
            <a:off x="5010149" y="1165225"/>
            <a:ext cx="3795381" cy="370522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GB" sz="1600" dirty="0">
                <a:solidFill>
                  <a:srgbClr val="000000"/>
                </a:solidFill>
                <a:latin typeface="MuseoSans-300"/>
              </a:rPr>
              <a:t>The Money Advice Service is independent and set up by government to help people make the most of their money by </a:t>
            </a:r>
            <a:r>
              <a:rPr lang="en-GB" sz="1600" dirty="0" smtClean="0">
                <a:solidFill>
                  <a:srgbClr val="000000"/>
                </a:solidFill>
                <a:latin typeface="MuseoSans-300"/>
              </a:rPr>
              <a:t>giving free</a:t>
            </a:r>
            <a:r>
              <a:rPr lang="en-GB" sz="1600" dirty="0">
                <a:solidFill>
                  <a:srgbClr val="000000"/>
                </a:solidFill>
                <a:latin typeface="MuseoSans-300"/>
              </a:rPr>
              <a:t>, impartial money advice to everyone across the UK – online and over the phone.</a:t>
            </a:r>
          </a:p>
          <a:p>
            <a:pPr>
              <a:spcBef>
                <a:spcPts val="600"/>
              </a:spcBef>
            </a:pPr>
            <a:r>
              <a:rPr lang="en-GB" sz="1600" dirty="0">
                <a:solidFill>
                  <a:srgbClr val="000000"/>
                </a:solidFill>
                <a:latin typeface="MuseoSans-300"/>
              </a:rPr>
              <a:t>They give advice, tips and tools on a wide range of topics including day-to-day money management, savings, planning retirement and future, as well as advice and help for life changing events such as starting a family or losing the job.</a:t>
            </a:r>
          </a:p>
        </p:txBody>
      </p:sp>
      <p:pic>
        <p:nvPicPr>
          <p:cNvPr id="3" name="Picture 2"/>
          <p:cNvPicPr>
            <a:picLocks noChangeAspect="1"/>
          </p:cNvPicPr>
          <p:nvPr/>
        </p:nvPicPr>
        <p:blipFill>
          <a:blip r:embed="rId2"/>
          <a:stretch>
            <a:fillRect/>
          </a:stretch>
        </p:blipFill>
        <p:spPr>
          <a:xfrm>
            <a:off x="900112" y="2878316"/>
            <a:ext cx="2447925" cy="1866900"/>
          </a:xfrm>
          <a:prstGeom prst="rect">
            <a:avLst/>
          </a:prstGeom>
        </p:spPr>
      </p:pic>
    </p:spTree>
    <p:extLst>
      <p:ext uri="{BB962C8B-B14F-4D97-AF65-F5344CB8AC3E}">
        <p14:creationId xmlns:p14="http://schemas.microsoft.com/office/powerpoint/2010/main" val="313369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doubts and learning</a:t>
            </a:r>
            <a:endParaRPr lang="en-US" dirty="0"/>
          </a:p>
        </p:txBody>
      </p:sp>
      <p:sp>
        <p:nvSpPr>
          <p:cNvPr id="4" name="Text Placeholder 2"/>
          <p:cNvSpPr txBox="1">
            <a:spLocks/>
          </p:cNvSpPr>
          <p:nvPr/>
        </p:nvSpPr>
        <p:spPr>
          <a:xfrm>
            <a:off x="246301" y="1266825"/>
            <a:ext cx="4154249" cy="295378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b="1" dirty="0" err="1" smtClean="0">
                <a:solidFill>
                  <a:srgbClr val="36696E"/>
                </a:solidFill>
              </a:rPr>
              <a:t>Wiseradviser</a:t>
            </a:r>
            <a:r>
              <a:rPr lang="en-GB" dirty="0" smtClean="0">
                <a:solidFill>
                  <a:srgbClr val="36696E"/>
                </a:solidFill>
              </a:rPr>
              <a:t> </a:t>
            </a:r>
            <a:r>
              <a:rPr lang="en-GB" dirty="0" smtClean="0">
                <a:solidFill>
                  <a:prstClr val="black"/>
                </a:solidFill>
              </a:rPr>
              <a:t/>
            </a:r>
            <a:br>
              <a:rPr lang="en-GB" dirty="0" smtClean="0">
                <a:solidFill>
                  <a:prstClr val="black"/>
                </a:solidFill>
              </a:rPr>
            </a:br>
            <a:r>
              <a:rPr lang="en-GB" dirty="0" smtClean="0">
                <a:solidFill>
                  <a:srgbClr val="36696E"/>
                </a:solidFill>
              </a:rPr>
              <a:t>www.wiseradviser.org</a:t>
            </a:r>
            <a:endParaRPr lang="en-GB" dirty="0">
              <a:solidFill>
                <a:srgbClr val="36696E"/>
              </a:solidFill>
            </a:endParaRPr>
          </a:p>
          <a:p>
            <a:pPr marL="457200" indent="-457200">
              <a:spcBef>
                <a:spcPts val="600"/>
              </a:spcBef>
              <a:buClr>
                <a:srgbClr val="36696E"/>
              </a:buClr>
              <a:buSzPct val="80000"/>
              <a:buFont typeface="Lucida Grande"/>
              <a:buChar char="&gt;"/>
            </a:pPr>
            <a:endParaRPr lang="en-GB" dirty="0" smtClean="0"/>
          </a:p>
        </p:txBody>
      </p:sp>
      <p:sp>
        <p:nvSpPr>
          <p:cNvPr id="8" name="Rectangular Callout 7"/>
          <p:cNvSpPr/>
          <p:nvPr/>
        </p:nvSpPr>
        <p:spPr>
          <a:xfrm rot="5400000">
            <a:off x="4894432" y="872215"/>
            <a:ext cx="3757791" cy="3988210"/>
          </a:xfrm>
          <a:prstGeom prst="wedgeRect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5" name="Text Placeholder 2"/>
          <p:cNvSpPr txBox="1">
            <a:spLocks/>
          </p:cNvSpPr>
          <p:nvPr/>
        </p:nvSpPr>
        <p:spPr>
          <a:xfrm>
            <a:off x="4982505" y="1131733"/>
            <a:ext cx="3657846" cy="3482027"/>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6696E"/>
              </a:buClr>
              <a:buSzPct val="80000"/>
            </a:pPr>
            <a:r>
              <a:rPr lang="en-GB" sz="1600" b="1" dirty="0" smtClean="0">
                <a:solidFill>
                  <a:srgbClr val="36696E"/>
                </a:solidFill>
              </a:rPr>
              <a:t>Once registered on the </a:t>
            </a:r>
            <a:r>
              <a:rPr lang="en-GB" sz="1600" b="1" dirty="0" err="1" smtClean="0">
                <a:solidFill>
                  <a:srgbClr val="36696E"/>
                </a:solidFill>
              </a:rPr>
              <a:t>Wiseradviser</a:t>
            </a:r>
            <a:r>
              <a:rPr lang="en-GB" sz="1600" b="1" dirty="0" smtClean="0">
                <a:solidFill>
                  <a:srgbClr val="36696E"/>
                </a:solidFill>
              </a:rPr>
              <a:t> website you can:</a:t>
            </a:r>
          </a:p>
          <a:p>
            <a:pPr marL="457200" indent="-457200">
              <a:spcBef>
                <a:spcPts val="600"/>
              </a:spcBef>
              <a:buClr>
                <a:srgbClr val="36696E"/>
              </a:buClr>
              <a:buSzPct val="80000"/>
              <a:buFont typeface="Lucida Grande"/>
              <a:buChar char="&gt;"/>
            </a:pPr>
            <a:r>
              <a:rPr lang="en-GB" sz="1600" dirty="0" smtClean="0">
                <a:solidFill>
                  <a:prstClr val="black"/>
                </a:solidFill>
              </a:rPr>
              <a:t>Book a free place on a face-to-face training course.</a:t>
            </a:r>
          </a:p>
          <a:p>
            <a:pPr marL="457200" indent="-457200">
              <a:spcBef>
                <a:spcPts val="600"/>
              </a:spcBef>
              <a:buClr>
                <a:srgbClr val="36696E"/>
              </a:buClr>
              <a:buSzPct val="80000"/>
              <a:buFont typeface="Lucida Grande"/>
              <a:buChar char="&gt;"/>
            </a:pPr>
            <a:r>
              <a:rPr lang="en-GB" sz="1600" dirty="0" smtClean="0">
                <a:solidFill>
                  <a:prstClr val="black"/>
                </a:solidFill>
              </a:rPr>
              <a:t>Start an e-learning course.</a:t>
            </a:r>
          </a:p>
          <a:p>
            <a:pPr marL="457200" indent="-457200">
              <a:spcBef>
                <a:spcPts val="600"/>
              </a:spcBef>
              <a:buClr>
                <a:srgbClr val="36696E"/>
              </a:buClr>
              <a:buSzPct val="80000"/>
              <a:buFont typeface="Lucida Grande"/>
              <a:buChar char="&gt;"/>
            </a:pPr>
            <a:r>
              <a:rPr lang="en-GB" sz="1600" dirty="0" smtClean="0">
                <a:solidFill>
                  <a:prstClr val="black"/>
                </a:solidFill>
              </a:rPr>
              <a:t>Find out about the latest money and debt advice news, upcoming events and job vacancies.</a:t>
            </a:r>
          </a:p>
          <a:p>
            <a:pPr marL="457200" indent="-457200">
              <a:spcBef>
                <a:spcPts val="600"/>
              </a:spcBef>
              <a:buClr>
                <a:srgbClr val="36696E"/>
              </a:buClr>
              <a:buSzPct val="80000"/>
              <a:buFont typeface="Lucida Grande"/>
              <a:buChar char="&gt;"/>
            </a:pPr>
            <a:r>
              <a:rPr lang="en-GB" sz="1600" dirty="0" smtClean="0">
                <a:solidFill>
                  <a:prstClr val="black"/>
                </a:solidFill>
              </a:rPr>
              <a:t>Access the range of  </a:t>
            </a:r>
            <a:r>
              <a:rPr lang="en-GB" sz="1600" dirty="0" err="1" smtClean="0">
                <a:solidFill>
                  <a:prstClr val="black"/>
                </a:solidFill>
              </a:rPr>
              <a:t>Wiseradviser</a:t>
            </a:r>
            <a:r>
              <a:rPr lang="en-GB" sz="1600" dirty="0" smtClean="0">
                <a:solidFill>
                  <a:prstClr val="black"/>
                </a:solidFill>
              </a:rPr>
              <a:t> training and resources for continued professional development.</a:t>
            </a:r>
            <a:endParaRPr lang="en-GB" sz="1600" dirty="0" smtClean="0"/>
          </a:p>
        </p:txBody>
      </p:sp>
      <p:pic>
        <p:nvPicPr>
          <p:cNvPr id="3" name="Picture 2"/>
          <p:cNvPicPr>
            <a:picLocks noChangeAspect="1"/>
          </p:cNvPicPr>
          <p:nvPr/>
        </p:nvPicPr>
        <p:blipFill>
          <a:blip r:embed="rId2"/>
          <a:stretch>
            <a:fillRect/>
          </a:stretch>
        </p:blipFill>
        <p:spPr>
          <a:xfrm>
            <a:off x="599400" y="2743717"/>
            <a:ext cx="3448050" cy="1323975"/>
          </a:xfrm>
          <a:prstGeom prst="rect">
            <a:avLst/>
          </a:prstGeom>
        </p:spPr>
      </p:pic>
    </p:spTree>
    <p:extLst>
      <p:ext uri="{BB962C8B-B14F-4D97-AF65-F5344CB8AC3E}">
        <p14:creationId xmlns:p14="http://schemas.microsoft.com/office/powerpoint/2010/main" val="89382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rot="5400000">
            <a:off x="4900781" y="872215"/>
            <a:ext cx="3757791" cy="3988210"/>
          </a:xfrm>
          <a:prstGeom prst="wedgeRect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 name="Title 1"/>
          <p:cNvSpPr>
            <a:spLocks noGrp="1"/>
          </p:cNvSpPr>
          <p:nvPr>
            <p:ph type="title"/>
          </p:nvPr>
        </p:nvSpPr>
        <p:spPr>
          <a:xfrm>
            <a:off x="250827" y="217505"/>
            <a:ext cx="8522955" cy="743579"/>
          </a:xfrm>
        </p:spPr>
        <p:txBody>
          <a:bodyPr/>
          <a:lstStyle/>
          <a:p>
            <a:r>
              <a:rPr lang="en-US" dirty="0"/>
              <a:t>Debt a</a:t>
            </a:r>
            <a:r>
              <a:rPr lang="en-US" dirty="0" smtClean="0"/>
              <a:t>dvice and your doubts</a:t>
            </a:r>
            <a:endParaRPr lang="en-US" dirty="0"/>
          </a:p>
        </p:txBody>
      </p:sp>
      <p:sp>
        <p:nvSpPr>
          <p:cNvPr id="4" name="Text Placeholder 2"/>
          <p:cNvSpPr txBox="1">
            <a:spLocks/>
          </p:cNvSpPr>
          <p:nvPr/>
        </p:nvSpPr>
        <p:spPr>
          <a:xfrm>
            <a:off x="246301" y="1229200"/>
            <a:ext cx="4154249" cy="295378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smtClean="0">
                <a:solidFill>
                  <a:srgbClr val="36696E"/>
                </a:solidFill>
              </a:rPr>
              <a:t>Citizens Advice</a:t>
            </a:r>
            <a:br>
              <a:rPr lang="en-GB" b="1" dirty="0" smtClean="0">
                <a:solidFill>
                  <a:srgbClr val="36696E"/>
                </a:solidFill>
              </a:rPr>
            </a:br>
            <a:r>
              <a:rPr lang="en-GB" sz="1800" dirty="0" smtClean="0">
                <a:solidFill>
                  <a:srgbClr val="36696E"/>
                </a:solidFill>
              </a:rPr>
              <a:t>www.citizensadvice.org.uk</a:t>
            </a:r>
            <a:endParaRPr lang="en-GB" sz="1800" dirty="0">
              <a:solidFill>
                <a:srgbClr val="36696E"/>
              </a:solidFill>
            </a:endParaRPr>
          </a:p>
          <a:p>
            <a:pPr marL="457200" indent="-457200">
              <a:spcBef>
                <a:spcPts val="600"/>
              </a:spcBef>
              <a:buClr>
                <a:srgbClr val="36696E"/>
              </a:buClr>
              <a:buSzPct val="80000"/>
              <a:buFont typeface="Lucida Grande"/>
              <a:buChar char="&gt;"/>
            </a:pPr>
            <a:endParaRPr lang="en-GB" dirty="0" smtClean="0"/>
          </a:p>
        </p:txBody>
      </p:sp>
      <p:sp>
        <p:nvSpPr>
          <p:cNvPr id="5" name="Text Placeholder 2"/>
          <p:cNvSpPr txBox="1">
            <a:spLocks/>
          </p:cNvSpPr>
          <p:nvPr/>
        </p:nvSpPr>
        <p:spPr>
          <a:xfrm>
            <a:off x="4997450" y="1203325"/>
            <a:ext cx="3683000" cy="3127375"/>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GB" sz="1600" dirty="0" smtClean="0"/>
              <a:t>Clients </a:t>
            </a:r>
            <a:r>
              <a:rPr lang="en-GB" sz="1600" dirty="0"/>
              <a:t>can get advice from the Citizens Advice network, including online, by phone and in </a:t>
            </a:r>
            <a:r>
              <a:rPr lang="en-GB" sz="1600" dirty="0" smtClean="0"/>
              <a:t>person.</a:t>
            </a:r>
            <a:endParaRPr lang="en-GB" sz="1600" dirty="0"/>
          </a:p>
          <a:p>
            <a:pPr>
              <a:spcBef>
                <a:spcPts val="600"/>
              </a:spcBef>
            </a:pPr>
            <a:r>
              <a:rPr lang="en-GB" sz="1600" dirty="0" smtClean="0"/>
              <a:t>Citizens Advice </a:t>
            </a:r>
            <a:r>
              <a:rPr lang="en-GB" sz="1600" dirty="0"/>
              <a:t>aims to provide the advice people need for the problems they face and improve the policies and practices that affect people's lives.</a:t>
            </a:r>
          </a:p>
          <a:p>
            <a:pPr>
              <a:spcBef>
                <a:spcPts val="600"/>
              </a:spcBef>
            </a:pPr>
            <a:r>
              <a:rPr lang="en-GB" sz="1600" dirty="0" smtClean="0"/>
              <a:t>Citizens Advice </a:t>
            </a:r>
            <a:r>
              <a:rPr lang="en-GB" sz="1600" dirty="0"/>
              <a:t>provides free, independent, confidential and impartial advice to everyone on their rights and responsibilities. </a:t>
            </a:r>
          </a:p>
        </p:txBody>
      </p:sp>
      <p:pic>
        <p:nvPicPr>
          <p:cNvPr id="3" name="Picture 2"/>
          <p:cNvPicPr>
            <a:picLocks noChangeAspect="1"/>
          </p:cNvPicPr>
          <p:nvPr/>
        </p:nvPicPr>
        <p:blipFill>
          <a:blip r:embed="rId2"/>
          <a:stretch>
            <a:fillRect/>
          </a:stretch>
        </p:blipFill>
        <p:spPr>
          <a:xfrm>
            <a:off x="1041330" y="2593431"/>
            <a:ext cx="2270591" cy="1517836"/>
          </a:xfrm>
          <a:prstGeom prst="rect">
            <a:avLst/>
          </a:prstGeom>
        </p:spPr>
      </p:pic>
    </p:spTree>
    <p:extLst>
      <p:ext uri="{BB962C8B-B14F-4D97-AF65-F5344CB8AC3E}">
        <p14:creationId xmlns:p14="http://schemas.microsoft.com/office/powerpoint/2010/main" val="857275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539" y="372337"/>
            <a:ext cx="8046156" cy="4525963"/>
          </a:xfrm>
          <a:prstGeom prst="rect">
            <a:avLst/>
          </a:prstGeom>
        </p:spPr>
      </p:pic>
    </p:spTree>
    <p:extLst>
      <p:ext uri="{BB962C8B-B14F-4D97-AF65-F5344CB8AC3E}">
        <p14:creationId xmlns:p14="http://schemas.microsoft.com/office/powerpoint/2010/main" val="668927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Welfare benefits reform</a:t>
            </a:r>
            <a:endParaRPr lang="en-US" dirty="0"/>
          </a:p>
        </p:txBody>
      </p:sp>
      <p:sp>
        <p:nvSpPr>
          <p:cNvPr id="3" name="Text Placeholder 2"/>
          <p:cNvSpPr>
            <a:spLocks noGrp="1"/>
          </p:cNvSpPr>
          <p:nvPr>
            <p:ph type="body" sz="quarter" idx="13"/>
          </p:nvPr>
        </p:nvSpPr>
        <p:spPr>
          <a:xfrm>
            <a:off x="246301" y="1266825"/>
            <a:ext cx="7306705" cy="3236119"/>
          </a:xfrm>
        </p:spPr>
        <p:txBody>
          <a:bodyPr/>
          <a:lstStyle/>
          <a:p>
            <a:pPr marL="457200" indent="-457200">
              <a:spcBef>
                <a:spcPts val="600"/>
              </a:spcBef>
              <a:buClr>
                <a:srgbClr val="36696E"/>
              </a:buClr>
              <a:buSzPct val="80000"/>
              <a:buFont typeface="Lucida Grande"/>
              <a:buChar char="&gt;"/>
            </a:pPr>
            <a:r>
              <a:rPr lang="en-GB" dirty="0" smtClean="0"/>
              <a:t>Universal Credit</a:t>
            </a:r>
          </a:p>
          <a:p>
            <a:pPr marL="457200" indent="-457200">
              <a:spcBef>
                <a:spcPts val="600"/>
              </a:spcBef>
              <a:buClr>
                <a:srgbClr val="36696E"/>
              </a:buClr>
              <a:buSzPct val="80000"/>
              <a:buFont typeface="Lucida Grande"/>
              <a:buChar char="&gt;"/>
            </a:pPr>
            <a:r>
              <a:rPr lang="en-GB" dirty="0" smtClean="0">
                <a:solidFill>
                  <a:prstClr val="black"/>
                </a:solidFill>
              </a:rPr>
              <a:t>PIP</a:t>
            </a:r>
          </a:p>
          <a:p>
            <a:pPr marL="457200" indent="-457200">
              <a:spcBef>
                <a:spcPts val="600"/>
              </a:spcBef>
              <a:buClr>
                <a:srgbClr val="36696E"/>
              </a:buClr>
              <a:buSzPct val="80000"/>
              <a:buFont typeface="Lucida Grande"/>
              <a:buChar char="&gt;"/>
            </a:pPr>
            <a:r>
              <a:rPr lang="en-GB" dirty="0" smtClean="0">
                <a:solidFill>
                  <a:prstClr val="black"/>
                </a:solidFill>
              </a:rPr>
              <a:t>Benefit cap</a:t>
            </a:r>
          </a:p>
          <a:p>
            <a:pPr marL="457200" indent="-457200">
              <a:spcBef>
                <a:spcPts val="600"/>
              </a:spcBef>
              <a:buClr>
                <a:srgbClr val="36696E"/>
              </a:buClr>
              <a:buSzPct val="80000"/>
              <a:buFont typeface="Lucida Grande"/>
              <a:buChar char="&gt;"/>
            </a:pPr>
            <a:r>
              <a:rPr lang="en-GB" dirty="0" smtClean="0">
                <a:solidFill>
                  <a:prstClr val="black"/>
                </a:solidFill>
              </a:rPr>
              <a:t>“Bedroom tax” </a:t>
            </a:r>
          </a:p>
          <a:p>
            <a:endParaRPr lang="en-US" dirty="0"/>
          </a:p>
        </p:txBody>
      </p:sp>
    </p:spTree>
    <p:extLst>
      <p:ext uri="{BB962C8B-B14F-4D97-AF65-F5344CB8AC3E}">
        <p14:creationId xmlns:p14="http://schemas.microsoft.com/office/powerpoint/2010/main" val="1678095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Text Placeholder 2"/>
          <p:cNvSpPr>
            <a:spLocks noGrp="1"/>
          </p:cNvSpPr>
          <p:nvPr>
            <p:ph type="body" sz="quarter" idx="13"/>
          </p:nvPr>
        </p:nvSpPr>
        <p:spPr>
          <a:xfrm>
            <a:off x="246301" y="996554"/>
            <a:ext cx="6319599" cy="3236119"/>
          </a:xfrm>
        </p:spPr>
        <p:txBody>
          <a:bodyPr/>
          <a:lstStyle/>
          <a:p>
            <a:r>
              <a:rPr lang="en-GB" sz="1800" dirty="0"/>
              <a:t>Marcia lives with her parents. She is a single mother. </a:t>
            </a:r>
            <a:r>
              <a:rPr lang="en-GB" sz="1800" dirty="0" smtClean="0"/>
              <a:t/>
            </a:r>
            <a:br>
              <a:rPr lang="en-GB" sz="1800" dirty="0" smtClean="0"/>
            </a:br>
            <a:r>
              <a:rPr lang="en-GB" sz="1800" dirty="0" smtClean="0"/>
              <a:t>Her </a:t>
            </a:r>
            <a:r>
              <a:rPr lang="en-GB" sz="1800" dirty="0"/>
              <a:t>son is two years old. Marcia works full time and earns a low salary.  Her father receives housing benefit and it is paid directly to the landlord.</a:t>
            </a:r>
          </a:p>
          <a:p>
            <a:r>
              <a:rPr lang="en-GB" sz="1800" dirty="0"/>
              <a:t>Marcia is worried about what will happen when Universal Credit is fully in </a:t>
            </a:r>
            <a:r>
              <a:rPr lang="en-GB" sz="1800" dirty="0" smtClean="0"/>
              <a:t>place, </a:t>
            </a:r>
            <a:r>
              <a:rPr lang="en-GB" sz="1800" dirty="0"/>
              <a:t>as her father is a compulsive gambler.</a:t>
            </a:r>
          </a:p>
          <a:p>
            <a:r>
              <a:rPr lang="en-GB" sz="1800" b="1" dirty="0">
                <a:solidFill>
                  <a:srgbClr val="36696E"/>
                </a:solidFill>
              </a:rPr>
              <a:t>What do you do?</a:t>
            </a:r>
          </a:p>
          <a:p>
            <a:endParaRPr lang="en-US" dirty="0"/>
          </a:p>
        </p:txBody>
      </p:sp>
    </p:spTree>
    <p:extLst>
      <p:ext uri="{BB962C8B-B14F-4D97-AF65-F5344CB8AC3E}">
        <p14:creationId xmlns:p14="http://schemas.microsoft.com/office/powerpoint/2010/main" val="1767892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6560601" cy="743579"/>
          </a:xfrm>
        </p:spPr>
        <p:txBody>
          <a:bodyPr/>
          <a:lstStyle/>
          <a:p>
            <a:pPr>
              <a:lnSpc>
                <a:spcPct val="90000"/>
              </a:lnSpc>
            </a:pPr>
            <a:r>
              <a:rPr lang="en-US" dirty="0" smtClean="0"/>
              <a:t>Universal Credit</a:t>
            </a:r>
            <a:br>
              <a:rPr lang="en-US" dirty="0" smtClean="0"/>
            </a:br>
            <a:r>
              <a:rPr lang="en-US" dirty="0" smtClean="0">
                <a:solidFill>
                  <a:srgbClr val="36696E"/>
                </a:solidFill>
              </a:rPr>
              <a:t>What is it?</a:t>
            </a:r>
            <a:endParaRPr lang="en-US" dirty="0">
              <a:solidFill>
                <a:srgbClr val="36696E"/>
              </a:solidFill>
            </a:endParaRPr>
          </a:p>
        </p:txBody>
      </p:sp>
      <p:sp>
        <p:nvSpPr>
          <p:cNvPr id="5" name="Text Placeholder 2"/>
          <p:cNvSpPr>
            <a:spLocks noGrp="1"/>
          </p:cNvSpPr>
          <p:nvPr>
            <p:ph type="body" sz="quarter" idx="13"/>
          </p:nvPr>
        </p:nvSpPr>
        <p:spPr>
          <a:xfrm>
            <a:off x="246301" y="1565275"/>
            <a:ext cx="7306705" cy="3236119"/>
          </a:xfrm>
        </p:spPr>
        <p:txBody>
          <a:bodyPr/>
          <a:lstStyle/>
          <a:p>
            <a:pPr marL="457200" indent="-457200">
              <a:spcBef>
                <a:spcPts val="600"/>
              </a:spcBef>
              <a:buClr>
                <a:srgbClr val="36696E"/>
              </a:buClr>
              <a:buSzPct val="80000"/>
              <a:buFont typeface="Lucida Grande"/>
              <a:buChar char="&gt;"/>
            </a:pPr>
            <a:r>
              <a:rPr lang="en-GB" dirty="0" smtClean="0"/>
              <a:t>Single benefit replacing several existing ones. </a:t>
            </a:r>
          </a:p>
          <a:p>
            <a:pPr marL="457200" indent="-457200">
              <a:spcBef>
                <a:spcPts val="600"/>
              </a:spcBef>
              <a:buClr>
                <a:srgbClr val="36696E"/>
              </a:buClr>
              <a:buSzPct val="80000"/>
              <a:buFont typeface="Lucida Grande"/>
              <a:buChar char="&gt;"/>
            </a:pPr>
            <a:r>
              <a:rPr lang="en-GB" dirty="0">
                <a:solidFill>
                  <a:prstClr val="black"/>
                </a:solidFill>
              </a:rPr>
              <a:t>I</a:t>
            </a:r>
            <a:r>
              <a:rPr lang="en-GB" dirty="0" smtClean="0">
                <a:solidFill>
                  <a:prstClr val="black"/>
                </a:solidFill>
              </a:rPr>
              <a:t>t will be paid monthly.</a:t>
            </a:r>
          </a:p>
          <a:p>
            <a:pPr marL="457200" indent="-457200">
              <a:spcBef>
                <a:spcPts val="600"/>
              </a:spcBef>
              <a:buClr>
                <a:srgbClr val="36696E"/>
              </a:buClr>
              <a:buSzPct val="80000"/>
              <a:buFont typeface="Lucida Grande"/>
              <a:buChar char="&gt;"/>
            </a:pPr>
            <a:r>
              <a:rPr lang="en-GB" dirty="0">
                <a:solidFill>
                  <a:prstClr val="black"/>
                </a:solidFill>
              </a:rPr>
              <a:t>Y</a:t>
            </a:r>
            <a:r>
              <a:rPr lang="en-GB" dirty="0" smtClean="0">
                <a:solidFill>
                  <a:prstClr val="black"/>
                </a:solidFill>
              </a:rPr>
              <a:t>ou have to manage it yourself, online.</a:t>
            </a:r>
          </a:p>
          <a:p>
            <a:pPr marL="457200" indent="-457200">
              <a:spcBef>
                <a:spcPts val="600"/>
              </a:spcBef>
              <a:buClr>
                <a:srgbClr val="36696E"/>
              </a:buClr>
              <a:buSzPct val="80000"/>
              <a:buFont typeface="Lucida Grande"/>
              <a:buChar char="&gt;"/>
            </a:pPr>
            <a:r>
              <a:rPr lang="en-GB" dirty="0" smtClean="0">
                <a:solidFill>
                  <a:prstClr val="black"/>
                </a:solidFill>
              </a:rPr>
              <a:t>To access it you have to agree to a Claimant Commitment.</a:t>
            </a:r>
          </a:p>
          <a:p>
            <a:endParaRPr lang="en-US" dirty="0"/>
          </a:p>
        </p:txBody>
      </p:sp>
    </p:spTree>
    <p:extLst>
      <p:ext uri="{BB962C8B-B14F-4D97-AF65-F5344CB8AC3E}">
        <p14:creationId xmlns:p14="http://schemas.microsoft.com/office/powerpoint/2010/main" val="2596472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7882"/>
            <a:ext cx="6624918" cy="4710206"/>
          </a:xfrm>
          <a:prstGeom prst="rect">
            <a:avLst/>
          </a:prstGeom>
        </p:spPr>
      </p:pic>
      <p:sp>
        <p:nvSpPr>
          <p:cNvPr id="2" name="Title 1"/>
          <p:cNvSpPr>
            <a:spLocks noGrp="1"/>
          </p:cNvSpPr>
          <p:nvPr>
            <p:ph type="title"/>
          </p:nvPr>
        </p:nvSpPr>
        <p:spPr/>
        <p:txBody>
          <a:bodyPr/>
          <a:lstStyle/>
          <a:p>
            <a:r>
              <a:rPr lang="en-US" dirty="0" smtClean="0"/>
              <a:t>Universal Credit</a:t>
            </a:r>
            <a:endParaRPr lang="en-US" dirty="0"/>
          </a:p>
        </p:txBody>
      </p:sp>
    </p:spTree>
    <p:extLst>
      <p:ext uri="{BB962C8B-B14F-4D97-AF65-F5344CB8AC3E}">
        <p14:creationId xmlns:p14="http://schemas.microsoft.com/office/powerpoint/2010/main" val="141718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434855" y="2528256"/>
            <a:ext cx="3043190" cy="335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7" name="Text Placeholder 2"/>
          <p:cNvSpPr txBox="1">
            <a:spLocks/>
          </p:cNvSpPr>
          <p:nvPr/>
        </p:nvSpPr>
        <p:spPr>
          <a:xfrm>
            <a:off x="246302" y="981075"/>
            <a:ext cx="6256585"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600"/>
              </a:spcBef>
              <a:buClr>
                <a:srgbClr val="36696E"/>
              </a:buClr>
              <a:buSzPct val="80000"/>
              <a:buFont typeface="Lucida Grande"/>
              <a:buChar char="&gt;"/>
            </a:pPr>
            <a:r>
              <a:rPr lang="en-GB" dirty="0" smtClean="0">
                <a:solidFill>
                  <a:prstClr val="black"/>
                </a:solidFill>
              </a:rPr>
              <a:t>Financial abuse.</a:t>
            </a:r>
          </a:p>
          <a:p>
            <a:pPr marL="457200" indent="-457200">
              <a:spcBef>
                <a:spcPts val="600"/>
              </a:spcBef>
              <a:buClr>
                <a:srgbClr val="36696E"/>
              </a:buClr>
              <a:buSzPct val="80000"/>
              <a:buFont typeface="Lucida Grande"/>
              <a:buChar char="&gt;"/>
            </a:pPr>
            <a:r>
              <a:rPr lang="en-GB" dirty="0" smtClean="0">
                <a:solidFill>
                  <a:prstClr val="black"/>
                </a:solidFill>
              </a:rPr>
              <a:t>Benefits overpayment/underpayment.</a:t>
            </a:r>
          </a:p>
          <a:p>
            <a:pPr marL="457200" indent="-457200">
              <a:spcBef>
                <a:spcPts val="600"/>
              </a:spcBef>
              <a:buClr>
                <a:srgbClr val="36696E"/>
              </a:buClr>
              <a:buSzPct val="80000"/>
              <a:buFont typeface="Lucida Grande"/>
              <a:buChar char="&gt;"/>
            </a:pPr>
            <a:r>
              <a:rPr lang="en-GB" dirty="0" smtClean="0">
                <a:solidFill>
                  <a:prstClr val="black"/>
                </a:solidFill>
              </a:rPr>
              <a:t>Taxes/income.</a:t>
            </a:r>
            <a:endParaRPr lang="en-GB" dirty="0" smtClean="0"/>
          </a:p>
        </p:txBody>
      </p:sp>
    </p:spTree>
    <p:extLst>
      <p:ext uri="{BB962C8B-B14F-4D97-AF65-F5344CB8AC3E}">
        <p14:creationId xmlns:p14="http://schemas.microsoft.com/office/powerpoint/2010/main" val="2381742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Credit</a:t>
            </a:r>
            <a:endParaRPr lang="en-US" dirty="0"/>
          </a:p>
        </p:txBody>
      </p:sp>
      <p:sp>
        <p:nvSpPr>
          <p:cNvPr id="3" name="Text Placeholder 2"/>
          <p:cNvSpPr>
            <a:spLocks noGrp="1"/>
          </p:cNvSpPr>
          <p:nvPr>
            <p:ph type="body" sz="quarter" idx="13"/>
          </p:nvPr>
        </p:nvSpPr>
        <p:spPr>
          <a:xfrm>
            <a:off x="246301" y="1285479"/>
            <a:ext cx="7306705" cy="3236119"/>
          </a:xfrm>
        </p:spPr>
        <p:txBody>
          <a:bodyPr/>
          <a:lstStyle/>
          <a:p>
            <a:r>
              <a:rPr lang="en-US" b="1" dirty="0" smtClean="0">
                <a:solidFill>
                  <a:srgbClr val="36696E"/>
                </a:solidFill>
              </a:rPr>
              <a:t>What is the client commitment?</a:t>
            </a:r>
          </a:p>
          <a:p>
            <a:pPr marL="457200" indent="-457200">
              <a:spcBef>
                <a:spcPts val="600"/>
              </a:spcBef>
              <a:buClr>
                <a:srgbClr val="36696E"/>
              </a:buClr>
              <a:buSzPct val="80000"/>
              <a:buFont typeface="Lucida Grande"/>
              <a:buChar char="&gt;"/>
            </a:pPr>
            <a:r>
              <a:rPr lang="en-GB" dirty="0" smtClean="0"/>
              <a:t>Things that claimant has to do.</a:t>
            </a:r>
            <a:endParaRPr lang="en-GB" dirty="0"/>
          </a:p>
          <a:p>
            <a:pPr marL="457200" indent="-457200">
              <a:spcBef>
                <a:spcPts val="600"/>
              </a:spcBef>
              <a:buClr>
                <a:srgbClr val="36696E"/>
              </a:buClr>
              <a:buSzPct val="80000"/>
              <a:buFont typeface="Lucida Grande"/>
              <a:buChar char="&gt;"/>
            </a:pPr>
            <a:r>
              <a:rPr lang="en-GB" dirty="0" smtClean="0">
                <a:solidFill>
                  <a:prstClr val="black"/>
                </a:solidFill>
              </a:rPr>
              <a:t>Four types of commitments.</a:t>
            </a:r>
          </a:p>
          <a:p>
            <a:pPr marL="457200" indent="-457200">
              <a:spcBef>
                <a:spcPts val="600"/>
              </a:spcBef>
              <a:buClr>
                <a:srgbClr val="36696E"/>
              </a:buClr>
              <a:buSzPct val="80000"/>
              <a:buFont typeface="Lucida Grande"/>
              <a:buChar char="&gt;"/>
            </a:pPr>
            <a:r>
              <a:rPr lang="en-GB" dirty="0" smtClean="0">
                <a:solidFill>
                  <a:prstClr val="black"/>
                </a:solidFill>
              </a:rPr>
              <a:t>Only one applies to the claimant.</a:t>
            </a:r>
          </a:p>
        </p:txBody>
      </p:sp>
    </p:spTree>
    <p:extLst>
      <p:ext uri="{BB962C8B-B14F-4D97-AF65-F5344CB8AC3E}">
        <p14:creationId xmlns:p14="http://schemas.microsoft.com/office/powerpoint/2010/main" val="3394951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Credit</a:t>
            </a:r>
          </a:p>
        </p:txBody>
      </p:sp>
      <p:sp>
        <p:nvSpPr>
          <p:cNvPr id="3" name="Text Placeholder 2"/>
          <p:cNvSpPr>
            <a:spLocks noGrp="1"/>
          </p:cNvSpPr>
          <p:nvPr>
            <p:ph type="body" sz="quarter" idx="13"/>
          </p:nvPr>
        </p:nvSpPr>
        <p:spPr>
          <a:xfrm>
            <a:off x="246301" y="1371204"/>
            <a:ext cx="7306705" cy="3236119"/>
          </a:xfrm>
        </p:spPr>
        <p:txBody>
          <a:bodyPr/>
          <a:lstStyle/>
          <a:p>
            <a:pPr marL="457200" indent="-457200">
              <a:buClr>
                <a:srgbClr val="36696E"/>
              </a:buClr>
              <a:buSzPct val="80000"/>
              <a:buFont typeface="Lucida Grande"/>
              <a:buChar char="&gt;"/>
            </a:pPr>
            <a:r>
              <a:rPr lang="en-GB" b="1" dirty="0" smtClean="0">
                <a:solidFill>
                  <a:srgbClr val="36696E"/>
                </a:solidFill>
              </a:rPr>
              <a:t>Commitment one: </a:t>
            </a:r>
            <a:r>
              <a:rPr lang="en-GB" dirty="0" smtClean="0"/>
              <a:t>The work-focused interview.</a:t>
            </a:r>
          </a:p>
        </p:txBody>
      </p:sp>
    </p:spTree>
    <p:extLst>
      <p:ext uri="{BB962C8B-B14F-4D97-AF65-F5344CB8AC3E}">
        <p14:creationId xmlns:p14="http://schemas.microsoft.com/office/powerpoint/2010/main" val="16996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6560601" cy="743579"/>
          </a:xfrm>
        </p:spPr>
        <p:txBody>
          <a:bodyPr/>
          <a:lstStyle/>
          <a:p>
            <a:r>
              <a:rPr lang="en-US" dirty="0"/>
              <a:t>Universal Credit</a:t>
            </a:r>
          </a:p>
        </p:txBody>
      </p:sp>
      <p:sp>
        <p:nvSpPr>
          <p:cNvPr id="5" name="Text Placeholder 2"/>
          <p:cNvSpPr>
            <a:spLocks noGrp="1"/>
          </p:cNvSpPr>
          <p:nvPr>
            <p:ph type="body" sz="quarter" idx="13"/>
          </p:nvPr>
        </p:nvSpPr>
        <p:spPr>
          <a:xfrm>
            <a:off x="246301" y="1371204"/>
            <a:ext cx="7306705" cy="3236119"/>
          </a:xfrm>
        </p:spPr>
        <p:txBody>
          <a:bodyPr/>
          <a:lstStyle/>
          <a:p>
            <a:pPr marL="457200" indent="-457200">
              <a:buClr>
                <a:srgbClr val="36696E"/>
              </a:buClr>
              <a:buSzPct val="80000"/>
              <a:buFont typeface="Lucida Grande"/>
              <a:buChar char="&gt;"/>
            </a:pPr>
            <a:r>
              <a:rPr lang="en-GB" b="1" dirty="0" smtClean="0">
                <a:solidFill>
                  <a:srgbClr val="36696E"/>
                </a:solidFill>
              </a:rPr>
              <a:t>Commitment one: </a:t>
            </a:r>
            <a:r>
              <a:rPr lang="en-GB" dirty="0" smtClean="0"/>
              <a:t>The work-focused interview.</a:t>
            </a:r>
          </a:p>
          <a:p>
            <a:pPr marL="457200" indent="-457200">
              <a:buClr>
                <a:srgbClr val="36696E"/>
              </a:buClr>
              <a:buSzPct val="80000"/>
              <a:buFont typeface="Lucida Grande"/>
              <a:buChar char="&gt;"/>
            </a:pPr>
            <a:r>
              <a:rPr lang="en-GB" b="1" dirty="0">
                <a:solidFill>
                  <a:srgbClr val="36696E"/>
                </a:solidFill>
              </a:rPr>
              <a:t>Commitment t</a:t>
            </a:r>
            <a:r>
              <a:rPr lang="en-GB" b="1" dirty="0" smtClean="0">
                <a:solidFill>
                  <a:srgbClr val="36696E"/>
                </a:solidFill>
              </a:rPr>
              <a:t>wo: </a:t>
            </a:r>
            <a:r>
              <a:rPr lang="en-GB" dirty="0"/>
              <a:t>The </a:t>
            </a:r>
            <a:r>
              <a:rPr lang="en-GB" dirty="0" smtClean="0"/>
              <a:t>work preparation requirement.</a:t>
            </a:r>
            <a:endParaRPr lang="en-GB" dirty="0"/>
          </a:p>
        </p:txBody>
      </p:sp>
    </p:spTree>
    <p:extLst>
      <p:ext uri="{BB962C8B-B14F-4D97-AF65-F5344CB8AC3E}">
        <p14:creationId xmlns:p14="http://schemas.microsoft.com/office/powerpoint/2010/main" val="2911103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6560601" cy="743579"/>
          </a:xfrm>
        </p:spPr>
        <p:txBody>
          <a:bodyPr/>
          <a:lstStyle/>
          <a:p>
            <a:r>
              <a:rPr lang="en-US" dirty="0"/>
              <a:t>Universal Credit</a:t>
            </a:r>
          </a:p>
        </p:txBody>
      </p:sp>
      <p:sp>
        <p:nvSpPr>
          <p:cNvPr id="5" name="Text Placeholder 2"/>
          <p:cNvSpPr>
            <a:spLocks noGrp="1"/>
          </p:cNvSpPr>
          <p:nvPr>
            <p:ph type="body" sz="quarter" idx="13"/>
          </p:nvPr>
        </p:nvSpPr>
        <p:spPr>
          <a:xfrm>
            <a:off x="246301" y="1371204"/>
            <a:ext cx="7306705" cy="3236119"/>
          </a:xfrm>
        </p:spPr>
        <p:txBody>
          <a:bodyPr/>
          <a:lstStyle/>
          <a:p>
            <a:pPr marL="457200" indent="-457200">
              <a:buClr>
                <a:srgbClr val="36696E"/>
              </a:buClr>
              <a:buSzPct val="80000"/>
              <a:buFont typeface="Lucida Grande"/>
              <a:buChar char="&gt;"/>
            </a:pPr>
            <a:r>
              <a:rPr lang="en-GB" b="1" dirty="0" smtClean="0">
                <a:solidFill>
                  <a:srgbClr val="36696E"/>
                </a:solidFill>
              </a:rPr>
              <a:t>Commitment one: </a:t>
            </a:r>
            <a:r>
              <a:rPr lang="en-GB" dirty="0" smtClean="0"/>
              <a:t>The work-focused interview.</a:t>
            </a:r>
          </a:p>
          <a:p>
            <a:pPr marL="457200" indent="-457200">
              <a:buClr>
                <a:srgbClr val="36696E"/>
              </a:buClr>
              <a:buSzPct val="80000"/>
              <a:buFont typeface="Lucida Grande"/>
              <a:buChar char="&gt;"/>
            </a:pPr>
            <a:r>
              <a:rPr lang="en-GB" b="1" dirty="0">
                <a:solidFill>
                  <a:srgbClr val="36696E"/>
                </a:solidFill>
              </a:rPr>
              <a:t>Commitment t</a:t>
            </a:r>
            <a:r>
              <a:rPr lang="en-GB" b="1" dirty="0" smtClean="0">
                <a:solidFill>
                  <a:srgbClr val="36696E"/>
                </a:solidFill>
              </a:rPr>
              <a:t>wo: </a:t>
            </a:r>
            <a:r>
              <a:rPr lang="en-GB" dirty="0"/>
              <a:t>The </a:t>
            </a:r>
            <a:r>
              <a:rPr lang="en-GB" dirty="0" smtClean="0"/>
              <a:t>work preparation requirement.</a:t>
            </a:r>
            <a:endParaRPr lang="en-GB" dirty="0"/>
          </a:p>
          <a:p>
            <a:pPr marL="457200" indent="-457200">
              <a:buClr>
                <a:srgbClr val="36696E"/>
              </a:buClr>
              <a:buSzPct val="80000"/>
              <a:buFont typeface="Lucida Grande"/>
              <a:buChar char="&gt;"/>
            </a:pPr>
            <a:r>
              <a:rPr lang="en-GB" b="1" dirty="0">
                <a:solidFill>
                  <a:srgbClr val="36696E"/>
                </a:solidFill>
              </a:rPr>
              <a:t>Commitment t</a:t>
            </a:r>
            <a:r>
              <a:rPr lang="en-GB" b="1" dirty="0" smtClean="0">
                <a:solidFill>
                  <a:srgbClr val="36696E"/>
                </a:solidFill>
              </a:rPr>
              <a:t>hree:</a:t>
            </a:r>
            <a:r>
              <a:rPr lang="en-GB" dirty="0" smtClean="0"/>
              <a:t> </a:t>
            </a:r>
            <a:r>
              <a:rPr lang="en-GB" dirty="0"/>
              <a:t>The </a:t>
            </a:r>
            <a:r>
              <a:rPr lang="en-GB" dirty="0" smtClean="0"/>
              <a:t>work search requirement.</a:t>
            </a:r>
            <a:endParaRPr lang="en-GB" dirty="0"/>
          </a:p>
        </p:txBody>
      </p:sp>
    </p:spTree>
    <p:extLst>
      <p:ext uri="{BB962C8B-B14F-4D97-AF65-F5344CB8AC3E}">
        <p14:creationId xmlns:p14="http://schemas.microsoft.com/office/powerpoint/2010/main" val="208462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0827" y="217505"/>
            <a:ext cx="6560601" cy="743579"/>
          </a:xfrm>
        </p:spPr>
        <p:txBody>
          <a:bodyPr/>
          <a:lstStyle/>
          <a:p>
            <a:r>
              <a:rPr lang="en-US" dirty="0"/>
              <a:t>Universal Credit</a:t>
            </a:r>
          </a:p>
        </p:txBody>
      </p:sp>
      <p:sp>
        <p:nvSpPr>
          <p:cNvPr id="7" name="Text Placeholder 2"/>
          <p:cNvSpPr>
            <a:spLocks noGrp="1"/>
          </p:cNvSpPr>
          <p:nvPr>
            <p:ph type="body" sz="quarter" idx="13"/>
          </p:nvPr>
        </p:nvSpPr>
        <p:spPr>
          <a:xfrm>
            <a:off x="246301" y="1371204"/>
            <a:ext cx="7306705" cy="3236119"/>
          </a:xfrm>
        </p:spPr>
        <p:txBody>
          <a:bodyPr/>
          <a:lstStyle/>
          <a:p>
            <a:pPr marL="457200" indent="-457200">
              <a:buClr>
                <a:srgbClr val="36696E"/>
              </a:buClr>
              <a:buSzPct val="80000"/>
              <a:buFont typeface="Lucida Grande"/>
              <a:buChar char="&gt;"/>
            </a:pPr>
            <a:r>
              <a:rPr lang="en-GB" b="1" dirty="0" smtClean="0">
                <a:solidFill>
                  <a:srgbClr val="36696E"/>
                </a:solidFill>
              </a:rPr>
              <a:t>Commitment one: </a:t>
            </a:r>
            <a:r>
              <a:rPr lang="en-GB" dirty="0" smtClean="0"/>
              <a:t>The work-focused interview.</a:t>
            </a:r>
          </a:p>
          <a:p>
            <a:pPr marL="457200" indent="-457200">
              <a:buClr>
                <a:srgbClr val="36696E"/>
              </a:buClr>
              <a:buSzPct val="80000"/>
              <a:buFont typeface="Lucida Grande"/>
              <a:buChar char="&gt;"/>
            </a:pPr>
            <a:r>
              <a:rPr lang="en-GB" b="1" dirty="0">
                <a:solidFill>
                  <a:srgbClr val="36696E"/>
                </a:solidFill>
              </a:rPr>
              <a:t>Commitment t</a:t>
            </a:r>
            <a:r>
              <a:rPr lang="en-GB" b="1" dirty="0" smtClean="0">
                <a:solidFill>
                  <a:srgbClr val="36696E"/>
                </a:solidFill>
              </a:rPr>
              <a:t>wo: </a:t>
            </a:r>
            <a:r>
              <a:rPr lang="en-GB" dirty="0"/>
              <a:t>The </a:t>
            </a:r>
            <a:r>
              <a:rPr lang="en-GB" dirty="0" smtClean="0"/>
              <a:t>work preparation requirement.</a:t>
            </a:r>
            <a:endParaRPr lang="en-GB" dirty="0"/>
          </a:p>
          <a:p>
            <a:pPr marL="457200" indent="-457200">
              <a:buClr>
                <a:srgbClr val="36696E"/>
              </a:buClr>
              <a:buSzPct val="80000"/>
              <a:buFont typeface="Lucida Grande"/>
              <a:buChar char="&gt;"/>
            </a:pPr>
            <a:r>
              <a:rPr lang="en-GB" b="1" dirty="0">
                <a:solidFill>
                  <a:srgbClr val="36696E"/>
                </a:solidFill>
              </a:rPr>
              <a:t>Commitment t</a:t>
            </a:r>
            <a:r>
              <a:rPr lang="en-GB" b="1" dirty="0" smtClean="0">
                <a:solidFill>
                  <a:srgbClr val="36696E"/>
                </a:solidFill>
              </a:rPr>
              <a:t>hree:</a:t>
            </a:r>
            <a:r>
              <a:rPr lang="en-GB" dirty="0" smtClean="0"/>
              <a:t> </a:t>
            </a:r>
            <a:r>
              <a:rPr lang="en-GB" dirty="0"/>
              <a:t>The </a:t>
            </a:r>
            <a:r>
              <a:rPr lang="en-GB" dirty="0" smtClean="0"/>
              <a:t>work search requirement.</a:t>
            </a:r>
            <a:endParaRPr lang="en-GB" dirty="0"/>
          </a:p>
          <a:p>
            <a:pPr marL="457200" indent="-457200">
              <a:buClr>
                <a:srgbClr val="36696E"/>
              </a:buClr>
              <a:buSzPct val="80000"/>
              <a:buFont typeface="Lucida Grande"/>
              <a:buChar char="&gt;"/>
            </a:pPr>
            <a:r>
              <a:rPr lang="en-GB" b="1" dirty="0">
                <a:solidFill>
                  <a:srgbClr val="36696E"/>
                </a:solidFill>
              </a:rPr>
              <a:t>Commitment f</a:t>
            </a:r>
            <a:r>
              <a:rPr lang="en-GB" b="1" dirty="0" smtClean="0">
                <a:solidFill>
                  <a:srgbClr val="36696E"/>
                </a:solidFill>
              </a:rPr>
              <a:t>our: </a:t>
            </a:r>
            <a:r>
              <a:rPr lang="en-GB" dirty="0"/>
              <a:t>The </a:t>
            </a:r>
            <a:r>
              <a:rPr lang="en-GB" dirty="0" smtClean="0"/>
              <a:t>work availability requirement.</a:t>
            </a:r>
            <a:endParaRPr lang="en-GB" dirty="0"/>
          </a:p>
          <a:p>
            <a:endParaRPr lang="en-US" dirty="0"/>
          </a:p>
        </p:txBody>
      </p:sp>
    </p:spTree>
    <p:extLst>
      <p:ext uri="{BB962C8B-B14F-4D97-AF65-F5344CB8AC3E}">
        <p14:creationId xmlns:p14="http://schemas.microsoft.com/office/powerpoint/2010/main" val="2884099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Credit</a:t>
            </a: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47612" y="1004094"/>
            <a:ext cx="5531302" cy="3871912"/>
          </a:xfrm>
          <a:prstGeom prst="rect">
            <a:avLst/>
          </a:prstGeom>
        </p:spPr>
      </p:pic>
    </p:spTree>
    <p:extLst>
      <p:ext uri="{BB962C8B-B14F-4D97-AF65-F5344CB8AC3E}">
        <p14:creationId xmlns:p14="http://schemas.microsoft.com/office/powerpoint/2010/main" val="3209553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with Universal Credit</a:t>
            </a:r>
            <a:endParaRPr lang="en-US" dirty="0"/>
          </a:p>
        </p:txBody>
      </p:sp>
      <p:sp>
        <p:nvSpPr>
          <p:cNvPr id="4" name="Text Placeholder 2"/>
          <p:cNvSpPr>
            <a:spLocks noGrp="1"/>
          </p:cNvSpPr>
          <p:nvPr>
            <p:ph type="body" sz="quarter" idx="13"/>
          </p:nvPr>
        </p:nvSpPr>
        <p:spPr>
          <a:xfrm>
            <a:off x="246301" y="1266825"/>
            <a:ext cx="7938849" cy="3236119"/>
          </a:xfrm>
        </p:spPr>
        <p:txBody>
          <a:bodyPr/>
          <a:lstStyle/>
          <a:p>
            <a:pPr>
              <a:spcBef>
                <a:spcPts val="600"/>
              </a:spcBef>
              <a:buClr>
                <a:srgbClr val="36696E"/>
              </a:buClr>
              <a:buSzPct val="80000"/>
            </a:pPr>
            <a:r>
              <a:rPr lang="en-GB" sz="1800" b="1" dirty="0">
                <a:solidFill>
                  <a:srgbClr val="36696E"/>
                </a:solidFill>
              </a:rPr>
              <a:t>Advice</a:t>
            </a:r>
          </a:p>
          <a:p>
            <a:pPr marL="285750" indent="-285750">
              <a:spcBef>
                <a:spcPts val="600"/>
              </a:spcBef>
              <a:buClr>
                <a:srgbClr val="36696E"/>
              </a:buClr>
              <a:buSzPct val="80000"/>
              <a:buFont typeface="Lucida Grande"/>
              <a:buChar char="&gt;"/>
            </a:pPr>
            <a:r>
              <a:rPr lang="en-GB" sz="1800" dirty="0" smtClean="0"/>
              <a:t>Citizens Advice </a:t>
            </a:r>
            <a:endParaRPr lang="en-GB" sz="1800" dirty="0"/>
          </a:p>
          <a:p>
            <a:pPr marL="285750" indent="-285750">
              <a:spcBef>
                <a:spcPts val="600"/>
              </a:spcBef>
              <a:buClr>
                <a:srgbClr val="36696E"/>
              </a:buClr>
              <a:buSzPct val="80000"/>
              <a:buFont typeface="Lucida Grande"/>
              <a:buChar char="&gt;"/>
            </a:pPr>
            <a:r>
              <a:rPr lang="en-GB" sz="1800" dirty="0"/>
              <a:t>Local Law </a:t>
            </a:r>
            <a:r>
              <a:rPr lang="en-GB" sz="1800" dirty="0" smtClean="0"/>
              <a:t>Centres</a:t>
            </a:r>
            <a:endParaRPr lang="en-GB" sz="1800" b="1" dirty="0" smtClean="0">
              <a:solidFill>
                <a:srgbClr val="36696E"/>
              </a:solidFill>
            </a:endParaRPr>
          </a:p>
          <a:p>
            <a:pPr>
              <a:spcBef>
                <a:spcPts val="600"/>
              </a:spcBef>
              <a:buClr>
                <a:srgbClr val="36696E"/>
              </a:buClr>
              <a:buSzPct val="80000"/>
            </a:pPr>
            <a:r>
              <a:rPr lang="en-GB" sz="1800" b="1" dirty="0" smtClean="0">
                <a:solidFill>
                  <a:srgbClr val="36696E"/>
                </a:solidFill>
              </a:rPr>
              <a:t>Self-help</a:t>
            </a:r>
          </a:p>
          <a:p>
            <a:pPr marL="285750" indent="-285750">
              <a:spcBef>
                <a:spcPts val="600"/>
              </a:spcBef>
              <a:buClr>
                <a:srgbClr val="36696E"/>
              </a:buClr>
              <a:buSzPct val="80000"/>
              <a:buFont typeface="Lucida Grande"/>
              <a:buChar char="&gt;"/>
            </a:pPr>
            <a:r>
              <a:rPr lang="en-GB" sz="1600" dirty="0" smtClean="0"/>
              <a:t>Turn2us: </a:t>
            </a:r>
            <a:r>
              <a:rPr lang="en-GB" sz="1600" dirty="0"/>
              <a:t>is a national charity that helps people in financial hardship gain access to welfare benefits, charitable </a:t>
            </a:r>
            <a:r>
              <a:rPr lang="en-GB" sz="1600" dirty="0" smtClean="0"/>
              <a:t>grants, benefits calculator </a:t>
            </a:r>
            <a:r>
              <a:rPr lang="en-GB" sz="1600" dirty="0"/>
              <a:t>and support </a:t>
            </a:r>
            <a:r>
              <a:rPr lang="en-GB" sz="1600" dirty="0" smtClean="0"/>
              <a:t>services. </a:t>
            </a:r>
            <a:br>
              <a:rPr lang="en-GB" sz="1600" dirty="0" smtClean="0"/>
            </a:br>
            <a:r>
              <a:rPr lang="en-GB" sz="1600" dirty="0" smtClean="0">
                <a:solidFill>
                  <a:srgbClr val="36696E"/>
                </a:solidFill>
              </a:rPr>
              <a:t>http</a:t>
            </a:r>
            <a:r>
              <a:rPr lang="en-GB" sz="1600" dirty="0">
                <a:solidFill>
                  <a:srgbClr val="36696E"/>
                </a:solidFill>
              </a:rPr>
              <a:t>://advicefinder.turn2us.org.uk/</a:t>
            </a:r>
            <a:r>
              <a:rPr lang="en-GB" sz="1600" dirty="0"/>
              <a:t> </a:t>
            </a:r>
            <a:r>
              <a:rPr lang="en-GB" sz="1600" dirty="0" smtClean="0"/>
              <a:t/>
            </a:r>
            <a:br>
              <a:rPr lang="en-GB" sz="1600" dirty="0" smtClean="0"/>
            </a:br>
            <a:r>
              <a:rPr lang="en-GB" sz="1600" dirty="0" smtClean="0"/>
              <a:t>A </a:t>
            </a:r>
            <a:r>
              <a:rPr lang="en-GB" sz="1600" dirty="0"/>
              <a:t>list of advice organisations can be found under the tab “charities and </a:t>
            </a:r>
            <a:r>
              <a:rPr lang="en-GB" sz="1600" dirty="0" smtClean="0"/>
              <a:t>intermediaries.”</a:t>
            </a:r>
            <a:endParaRPr lang="en-GB" sz="1600" dirty="0"/>
          </a:p>
          <a:p>
            <a:pPr marL="285750" indent="-285750">
              <a:spcBef>
                <a:spcPts val="600"/>
              </a:spcBef>
              <a:buClr>
                <a:srgbClr val="36696E"/>
              </a:buClr>
              <a:buSzPct val="80000"/>
              <a:buFont typeface="Lucida Grande"/>
              <a:buChar char="&gt;"/>
            </a:pPr>
            <a:r>
              <a:rPr lang="en-GB" sz="1600" dirty="0" smtClean="0"/>
              <a:t>Citizens Advice </a:t>
            </a:r>
            <a:r>
              <a:rPr lang="en-GB" sz="1600" dirty="0"/>
              <a:t>useful tool to check eligibility for </a:t>
            </a:r>
            <a:r>
              <a:rPr lang="en-GB" sz="1600" dirty="0" smtClean="0"/>
              <a:t>Universal Credit: </a:t>
            </a:r>
            <a:br>
              <a:rPr lang="en-GB" sz="1600" dirty="0" smtClean="0"/>
            </a:br>
            <a:r>
              <a:rPr lang="en-GB" sz="1600" dirty="0" smtClean="0">
                <a:solidFill>
                  <a:srgbClr val="36696E"/>
                </a:solidFill>
              </a:rPr>
              <a:t>https</a:t>
            </a:r>
            <a:r>
              <a:rPr lang="en-GB" sz="1600" dirty="0">
                <a:solidFill>
                  <a:srgbClr val="36696E"/>
                </a:solidFill>
              </a:rPr>
              <a:t>://www.citizensadvice.org.uk/benefits/universal-credit/before-you-apply/Check-if-youre-eligible-for-Universal-Credit</a:t>
            </a:r>
            <a:r>
              <a:rPr lang="en-GB" sz="1600" dirty="0" smtClean="0">
                <a:solidFill>
                  <a:srgbClr val="36696E"/>
                </a:solidFill>
              </a:rPr>
              <a:t>/</a:t>
            </a:r>
            <a:endParaRPr lang="en-GB" sz="1600" dirty="0">
              <a:solidFill>
                <a:srgbClr val="36696E"/>
              </a:solidFill>
            </a:endParaRPr>
          </a:p>
        </p:txBody>
      </p:sp>
    </p:spTree>
    <p:extLst>
      <p:ext uri="{BB962C8B-B14F-4D97-AF65-F5344CB8AC3E}">
        <p14:creationId xmlns:p14="http://schemas.microsoft.com/office/powerpoint/2010/main" val="2103026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and taxation</a:t>
            </a:r>
            <a:endParaRPr lang="en-US" dirty="0"/>
          </a:p>
        </p:txBody>
      </p:sp>
    </p:spTree>
    <p:extLst>
      <p:ext uri="{BB962C8B-B14F-4D97-AF65-F5344CB8AC3E}">
        <p14:creationId xmlns:p14="http://schemas.microsoft.com/office/powerpoint/2010/main" val="3739435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and </a:t>
            </a:r>
            <a:r>
              <a:rPr lang="en-US" dirty="0" smtClean="0"/>
              <a:t>taxation</a:t>
            </a:r>
            <a:endParaRPr lang="en-US" dirty="0"/>
          </a:p>
        </p:txBody>
      </p:sp>
      <p:sp>
        <p:nvSpPr>
          <p:cNvPr id="3" name="Text Placeholder 2"/>
          <p:cNvSpPr>
            <a:spLocks noGrp="1"/>
          </p:cNvSpPr>
          <p:nvPr>
            <p:ph type="body" sz="quarter" idx="13"/>
          </p:nvPr>
        </p:nvSpPr>
        <p:spPr>
          <a:xfrm>
            <a:off x="246301" y="1295004"/>
            <a:ext cx="7306705" cy="3236119"/>
          </a:xfrm>
        </p:spPr>
        <p:txBody>
          <a:bodyPr/>
          <a:lstStyle/>
          <a:p>
            <a:pPr marL="457200" indent="-457200">
              <a:spcBef>
                <a:spcPts val="600"/>
              </a:spcBef>
              <a:buClr>
                <a:srgbClr val="36696E"/>
              </a:buClr>
              <a:buSzPct val="80000"/>
              <a:buFont typeface="Lucida Grande"/>
              <a:buChar char="&gt;"/>
            </a:pPr>
            <a:r>
              <a:rPr lang="en-GB" dirty="0" smtClean="0">
                <a:solidFill>
                  <a:prstClr val="black"/>
                </a:solidFill>
              </a:rPr>
              <a:t>Understanding payslips.</a:t>
            </a:r>
          </a:p>
          <a:p>
            <a:pPr marL="457200" indent="-457200">
              <a:spcBef>
                <a:spcPts val="600"/>
              </a:spcBef>
              <a:buClr>
                <a:srgbClr val="36696E"/>
              </a:buClr>
              <a:buSzPct val="80000"/>
              <a:buFont typeface="Lucida Grande"/>
              <a:buChar char="&gt;"/>
            </a:pPr>
            <a:r>
              <a:rPr lang="en-GB" dirty="0" smtClean="0">
                <a:solidFill>
                  <a:prstClr val="black"/>
                </a:solidFill>
              </a:rPr>
              <a:t>Tax codes basics.</a:t>
            </a:r>
          </a:p>
          <a:p>
            <a:pPr marL="457200" indent="-457200">
              <a:spcBef>
                <a:spcPts val="600"/>
              </a:spcBef>
              <a:buClr>
                <a:srgbClr val="36696E"/>
              </a:buClr>
              <a:buSzPct val="80000"/>
              <a:buFont typeface="Lucida Grande"/>
              <a:buChar char="&gt;"/>
            </a:pPr>
            <a:r>
              <a:rPr lang="en-GB" dirty="0" smtClean="0">
                <a:solidFill>
                  <a:prstClr val="black"/>
                </a:solidFill>
              </a:rPr>
              <a:t>Where to go for help.</a:t>
            </a:r>
            <a:endParaRPr lang="en-GB" dirty="0"/>
          </a:p>
        </p:txBody>
      </p:sp>
    </p:spTree>
    <p:extLst>
      <p:ext uri="{BB962C8B-B14F-4D97-AF65-F5344CB8AC3E}">
        <p14:creationId xmlns:p14="http://schemas.microsoft.com/office/powerpoint/2010/main" val="1343375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1846245"/>
          </a:xfrm>
        </p:spPr>
        <p:txBody>
          <a:bodyPr/>
          <a:lstStyle/>
          <a:p>
            <a:pPr>
              <a:lnSpc>
                <a:spcPct val="90000"/>
              </a:lnSpc>
            </a:pPr>
            <a:r>
              <a:rPr lang="en-US" dirty="0" err="1"/>
              <a:t>Payslips</a:t>
            </a:r>
            <a:endParaRPr lang="en-US" sz="4000" b="1" dirty="0">
              <a:solidFill>
                <a:srgbClr val="388AD4"/>
              </a:solidFill>
            </a:endParaRPr>
          </a:p>
        </p:txBody>
      </p:sp>
      <p:sp>
        <p:nvSpPr>
          <p:cNvPr id="5" name="Text Placeholder 2"/>
          <p:cNvSpPr>
            <a:spLocks noGrp="1"/>
          </p:cNvSpPr>
          <p:nvPr>
            <p:ph type="body" sz="quarter" idx="13"/>
          </p:nvPr>
        </p:nvSpPr>
        <p:spPr>
          <a:xfrm>
            <a:off x="246301" y="1183923"/>
            <a:ext cx="6935549" cy="2886118"/>
          </a:xfrm>
        </p:spPr>
        <p:txBody>
          <a:bodyPr/>
          <a:lstStyle/>
          <a:p>
            <a:r>
              <a:rPr lang="en-GB" b="1" dirty="0"/>
              <a:t>Right to a </a:t>
            </a:r>
            <a:r>
              <a:rPr lang="en-GB" b="1" dirty="0" smtClean="0"/>
              <a:t>payslip</a:t>
            </a:r>
            <a:r>
              <a:rPr lang="en-GB" b="1" dirty="0"/>
              <a:t>:</a:t>
            </a:r>
          </a:p>
          <a:p>
            <a:r>
              <a:rPr lang="en-GB" sz="2800" b="1" dirty="0" smtClean="0">
                <a:solidFill>
                  <a:srgbClr val="36696E"/>
                </a:solidFill>
              </a:rPr>
              <a:t>“</a:t>
            </a:r>
            <a:r>
              <a:rPr lang="en-GB" sz="2800" b="1" dirty="0">
                <a:solidFill>
                  <a:srgbClr val="36696E"/>
                </a:solidFill>
              </a:rPr>
              <a:t>An employee has the right to be given, </a:t>
            </a:r>
            <a:r>
              <a:rPr lang="en-GB" sz="2800" b="1" dirty="0" smtClean="0">
                <a:solidFill>
                  <a:srgbClr val="36696E"/>
                </a:solidFill>
              </a:rPr>
              <a:t/>
            </a:r>
            <a:br>
              <a:rPr lang="en-GB" sz="2800" b="1" dirty="0" smtClean="0">
                <a:solidFill>
                  <a:srgbClr val="36696E"/>
                </a:solidFill>
              </a:rPr>
            </a:br>
            <a:r>
              <a:rPr lang="en-GB" sz="2800" b="1" dirty="0">
                <a:solidFill>
                  <a:schemeClr val="bg1"/>
                </a:solidFill>
              </a:rPr>
              <a:t>“</a:t>
            </a:r>
            <a:r>
              <a:rPr lang="en-GB" sz="2800" b="1" dirty="0" smtClean="0">
                <a:solidFill>
                  <a:srgbClr val="36696E"/>
                </a:solidFill>
              </a:rPr>
              <a:t>at </a:t>
            </a:r>
            <a:r>
              <a:rPr lang="en-GB" sz="2800" b="1" dirty="0">
                <a:solidFill>
                  <a:srgbClr val="36696E"/>
                </a:solidFill>
              </a:rPr>
              <a:t>or before the time at which any </a:t>
            </a:r>
            <a:r>
              <a:rPr lang="en-GB" sz="2800" b="1" dirty="0">
                <a:solidFill>
                  <a:schemeClr val="bg1"/>
                </a:solidFill>
              </a:rPr>
              <a:t>“</a:t>
            </a:r>
            <a:r>
              <a:rPr lang="en-GB" sz="2800" b="1" dirty="0" smtClean="0">
                <a:solidFill>
                  <a:srgbClr val="36696E"/>
                </a:solidFill>
              </a:rPr>
              <a:t>payment </a:t>
            </a:r>
            <a:r>
              <a:rPr lang="en-GB" sz="2800" b="1" dirty="0">
                <a:solidFill>
                  <a:srgbClr val="36696E"/>
                </a:solidFill>
              </a:rPr>
              <a:t>of wages or salary is made to </a:t>
            </a:r>
            <a:r>
              <a:rPr lang="en-GB" sz="2800" b="1" dirty="0">
                <a:solidFill>
                  <a:schemeClr val="bg1"/>
                </a:solidFill>
              </a:rPr>
              <a:t>“</a:t>
            </a:r>
            <a:r>
              <a:rPr lang="en-GB" sz="2800" b="1" dirty="0" smtClean="0">
                <a:solidFill>
                  <a:srgbClr val="36696E"/>
                </a:solidFill>
              </a:rPr>
              <a:t>him</a:t>
            </a:r>
            <a:r>
              <a:rPr lang="en-GB" sz="2800" b="1" dirty="0">
                <a:solidFill>
                  <a:srgbClr val="36696E"/>
                </a:solidFill>
              </a:rPr>
              <a:t>, a written itemised pay </a:t>
            </a:r>
            <a:r>
              <a:rPr lang="en-GB" sz="2800" b="1" dirty="0" smtClean="0">
                <a:solidFill>
                  <a:srgbClr val="36696E"/>
                </a:solidFill>
              </a:rPr>
              <a:t>      statement.”</a:t>
            </a:r>
            <a:r>
              <a:rPr lang="en-GB" sz="2800" dirty="0" smtClean="0">
                <a:solidFill>
                  <a:srgbClr val="36696E"/>
                </a:solidFill>
              </a:rPr>
              <a:t> </a:t>
            </a:r>
            <a:endParaRPr lang="en-GB" sz="2800" dirty="0">
              <a:solidFill>
                <a:srgbClr val="36696E"/>
              </a:solidFill>
            </a:endParaRPr>
          </a:p>
          <a:p>
            <a:r>
              <a:rPr lang="en-GB" sz="1800" b="1" dirty="0">
                <a:solidFill>
                  <a:schemeClr val="bg1"/>
                </a:solidFill>
              </a:rPr>
              <a:t>“</a:t>
            </a:r>
            <a:r>
              <a:rPr lang="en-GB" sz="1800" i="1" dirty="0" smtClean="0">
                <a:solidFill>
                  <a:srgbClr val="36696E"/>
                </a:solidFill>
              </a:rPr>
              <a:t>s8 </a:t>
            </a:r>
            <a:r>
              <a:rPr lang="en-GB" sz="1800" i="1" dirty="0">
                <a:solidFill>
                  <a:srgbClr val="36696E"/>
                </a:solidFill>
              </a:rPr>
              <a:t>Employment Rights Act </a:t>
            </a:r>
            <a:r>
              <a:rPr lang="en-GB" sz="1800" i="1" dirty="0" smtClean="0">
                <a:solidFill>
                  <a:srgbClr val="36696E"/>
                </a:solidFill>
              </a:rPr>
              <a:t>1996</a:t>
            </a:r>
          </a:p>
        </p:txBody>
      </p:sp>
    </p:spTree>
    <p:extLst>
      <p:ext uri="{BB962C8B-B14F-4D97-AF65-F5344CB8AC3E}">
        <p14:creationId xmlns:p14="http://schemas.microsoft.com/office/powerpoint/2010/main" val="322755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12232513Larg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2276" y="1318898"/>
            <a:ext cx="2580438" cy="3824602"/>
          </a:xfrm>
          <a:prstGeom prst="rect">
            <a:avLst/>
          </a:prstGeom>
        </p:spPr>
      </p:pic>
      <p:sp>
        <p:nvSpPr>
          <p:cNvPr id="6" name="Title 1"/>
          <p:cNvSpPr>
            <a:spLocks noGrp="1"/>
          </p:cNvSpPr>
          <p:nvPr>
            <p:ph type="title"/>
          </p:nvPr>
        </p:nvSpPr>
        <p:spPr>
          <a:xfrm>
            <a:off x="250827" y="217505"/>
            <a:ext cx="8701887" cy="743579"/>
          </a:xfrm>
        </p:spPr>
        <p:txBody>
          <a:bodyPr/>
          <a:lstStyle/>
          <a:p>
            <a:pPr>
              <a:lnSpc>
                <a:spcPct val="90000"/>
              </a:lnSpc>
            </a:pPr>
            <a:r>
              <a:rPr lang="en-US" dirty="0" smtClean="0"/>
              <a:t>Scenario 1</a:t>
            </a:r>
            <a:endParaRPr lang="en-US" sz="4000" b="1" dirty="0">
              <a:solidFill>
                <a:srgbClr val="388AD4"/>
              </a:solidFill>
            </a:endParaRPr>
          </a:p>
        </p:txBody>
      </p:sp>
      <p:sp>
        <p:nvSpPr>
          <p:cNvPr id="4" name="Text Placeholder 2"/>
          <p:cNvSpPr txBox="1">
            <a:spLocks/>
          </p:cNvSpPr>
          <p:nvPr/>
        </p:nvSpPr>
        <p:spPr>
          <a:xfrm>
            <a:off x="246302" y="981075"/>
            <a:ext cx="6757748"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Sonia has poor English language. In her broken English she tells you her husband started using her salary to spend on cars six months ago. He used all their savings, and last week was declared bankrupt. She feels threatened by her husband who has been very angry. </a:t>
            </a:r>
            <a:r>
              <a:rPr lang="en-GB" dirty="0" smtClean="0"/>
              <a:t/>
            </a:r>
            <a:br>
              <a:rPr lang="en-GB" dirty="0" smtClean="0"/>
            </a:br>
            <a:r>
              <a:rPr lang="en-GB" dirty="0" smtClean="0"/>
              <a:t>She </a:t>
            </a:r>
            <a:r>
              <a:rPr lang="en-GB" dirty="0"/>
              <a:t>doesn’t know what to do.</a:t>
            </a:r>
          </a:p>
          <a:p>
            <a:r>
              <a:rPr lang="en-GB" b="1" dirty="0">
                <a:solidFill>
                  <a:srgbClr val="36696E"/>
                </a:solidFill>
              </a:rPr>
              <a:t>What do you do?</a:t>
            </a:r>
          </a:p>
        </p:txBody>
      </p:sp>
    </p:spTree>
    <p:extLst>
      <p:ext uri="{BB962C8B-B14F-4D97-AF65-F5344CB8AC3E}">
        <p14:creationId xmlns:p14="http://schemas.microsoft.com/office/powerpoint/2010/main" val="753108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Payslips</a:t>
            </a:r>
            <a:endParaRPr lang="en-US" dirty="0"/>
          </a:p>
        </p:txBody>
      </p:sp>
      <p:pic>
        <p:nvPicPr>
          <p:cNvPr id="4" name="Content Placeholder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52700" y="217505"/>
            <a:ext cx="6400014" cy="4621883"/>
          </a:xfrm>
          <a:prstGeom prst="rect">
            <a:avLst/>
          </a:prstGeom>
        </p:spPr>
      </p:pic>
    </p:spTree>
    <p:extLst>
      <p:ext uri="{BB962C8B-B14F-4D97-AF65-F5344CB8AC3E}">
        <p14:creationId xmlns:p14="http://schemas.microsoft.com/office/powerpoint/2010/main" val="3942651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743579"/>
          </a:xfrm>
        </p:spPr>
        <p:txBody>
          <a:bodyPr/>
          <a:lstStyle/>
          <a:p>
            <a:pPr>
              <a:lnSpc>
                <a:spcPct val="90000"/>
              </a:lnSpc>
            </a:pPr>
            <a:r>
              <a:rPr lang="en-US" dirty="0" smtClean="0"/>
              <a:t>Tax </a:t>
            </a:r>
            <a:r>
              <a:rPr lang="en-US" dirty="0"/>
              <a:t>c</a:t>
            </a:r>
            <a:r>
              <a:rPr lang="en-US" dirty="0" smtClean="0"/>
              <a:t>ode</a:t>
            </a:r>
            <a:br>
              <a:rPr lang="en-US" dirty="0" smtClean="0"/>
            </a:br>
            <a:r>
              <a:rPr lang="en-US" dirty="0" smtClean="0">
                <a:solidFill>
                  <a:srgbClr val="36696E"/>
                </a:solidFill>
              </a:rPr>
              <a:t>What is it?</a:t>
            </a:r>
            <a:endParaRPr lang="en-US" sz="4000" b="1" dirty="0">
              <a:solidFill>
                <a:srgbClr val="36696E"/>
              </a:solidFill>
            </a:endParaRPr>
          </a:p>
        </p:txBody>
      </p:sp>
      <p:sp>
        <p:nvSpPr>
          <p:cNvPr id="5" name="Text Placeholder 2"/>
          <p:cNvSpPr>
            <a:spLocks noGrp="1"/>
          </p:cNvSpPr>
          <p:nvPr>
            <p:ph type="body" sz="quarter" idx="13"/>
          </p:nvPr>
        </p:nvSpPr>
        <p:spPr>
          <a:xfrm>
            <a:off x="246301" y="1573765"/>
            <a:ext cx="6305687" cy="2496275"/>
          </a:xfrm>
        </p:spPr>
        <p:txBody>
          <a:bodyPr/>
          <a:lstStyle/>
          <a:p>
            <a:pPr marL="342900" indent="-342900">
              <a:spcBef>
                <a:spcPts val="600"/>
              </a:spcBef>
              <a:buClr>
                <a:srgbClr val="36696E"/>
              </a:buClr>
              <a:buSzPct val="80000"/>
              <a:buFont typeface="Lucida Grande"/>
              <a:buChar char="&gt;"/>
            </a:pPr>
            <a:r>
              <a:rPr lang="en-GB" dirty="0" smtClean="0"/>
              <a:t>A tax code </a:t>
            </a:r>
            <a:r>
              <a:rPr lang="en-GB" dirty="0"/>
              <a:t>is a </a:t>
            </a:r>
            <a:r>
              <a:rPr lang="en-GB" dirty="0" smtClean="0"/>
              <a:t>code number </a:t>
            </a:r>
            <a:r>
              <a:rPr lang="en-GB" dirty="0"/>
              <a:t>used by your employer </a:t>
            </a:r>
            <a:r>
              <a:rPr lang="en-GB" dirty="0" smtClean="0"/>
              <a:t>or pension provider to </a:t>
            </a:r>
            <a:r>
              <a:rPr lang="en-GB" dirty="0"/>
              <a:t>work out how much Income </a:t>
            </a:r>
            <a:r>
              <a:rPr lang="en-GB" dirty="0" smtClean="0"/>
              <a:t>tax </a:t>
            </a:r>
            <a:r>
              <a:rPr lang="en-GB" dirty="0"/>
              <a:t>to take from your pay or pension.</a:t>
            </a:r>
          </a:p>
          <a:p>
            <a:pPr marL="342900" indent="-342900">
              <a:spcBef>
                <a:spcPts val="600"/>
              </a:spcBef>
              <a:buClr>
                <a:srgbClr val="36696E"/>
              </a:buClr>
              <a:buSzPct val="80000"/>
              <a:buFont typeface="Lucida Grande"/>
              <a:buChar char="&gt;"/>
            </a:pPr>
            <a:r>
              <a:rPr lang="en-GB" dirty="0"/>
              <a:t>HM Revenue and Customs (HMRC) will tell them which code to use to collect the right tax.</a:t>
            </a:r>
          </a:p>
        </p:txBody>
      </p:sp>
      <p:sp>
        <p:nvSpPr>
          <p:cNvPr id="6" name="Rectangle 5"/>
          <p:cNvSpPr/>
          <p:nvPr/>
        </p:nvSpPr>
        <p:spPr>
          <a:xfrm>
            <a:off x="220663" y="4730234"/>
            <a:ext cx="1890261" cy="215444"/>
          </a:xfrm>
          <a:prstGeom prst="rect">
            <a:avLst/>
          </a:prstGeom>
        </p:spPr>
        <p:txBody>
          <a:bodyPr wrap="none">
            <a:spAutoFit/>
          </a:bodyPr>
          <a:lstStyle/>
          <a:p>
            <a:r>
              <a:rPr lang="en-GB" sz="800" dirty="0"/>
              <a:t>Source: https://</a:t>
            </a:r>
            <a:r>
              <a:rPr lang="en-GB" sz="800" dirty="0" err="1"/>
              <a:t>www.gov.uk</a:t>
            </a:r>
            <a:r>
              <a:rPr lang="en-GB" sz="800" dirty="0"/>
              <a:t>/tax-codes</a:t>
            </a:r>
          </a:p>
        </p:txBody>
      </p:sp>
    </p:spTree>
    <p:extLst>
      <p:ext uri="{BB962C8B-B14F-4D97-AF65-F5344CB8AC3E}">
        <p14:creationId xmlns:p14="http://schemas.microsoft.com/office/powerpoint/2010/main" val="2797851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743579"/>
          </a:xfrm>
        </p:spPr>
        <p:txBody>
          <a:bodyPr/>
          <a:lstStyle/>
          <a:p>
            <a:pPr>
              <a:lnSpc>
                <a:spcPct val="90000"/>
              </a:lnSpc>
            </a:pPr>
            <a:r>
              <a:rPr lang="en-US" dirty="0"/>
              <a:t>Tax c</a:t>
            </a:r>
            <a:r>
              <a:rPr lang="en-US" dirty="0" smtClean="0"/>
              <a:t>ode</a:t>
            </a:r>
            <a:endParaRPr lang="en-US" sz="4000" b="1" dirty="0">
              <a:solidFill>
                <a:srgbClr val="388AD4"/>
              </a:solidFill>
            </a:endParaRPr>
          </a:p>
        </p:txBody>
      </p:sp>
      <p:sp>
        <p:nvSpPr>
          <p:cNvPr id="5" name="Text Placeholder 2"/>
          <p:cNvSpPr>
            <a:spLocks noGrp="1"/>
          </p:cNvSpPr>
          <p:nvPr>
            <p:ph type="body" sz="quarter" idx="13"/>
          </p:nvPr>
        </p:nvSpPr>
        <p:spPr>
          <a:xfrm>
            <a:off x="246302" y="981075"/>
            <a:ext cx="6256585" cy="3025000"/>
          </a:xfrm>
        </p:spPr>
        <p:txBody>
          <a:bodyPr/>
          <a:lstStyle/>
          <a:p>
            <a:pPr lvl="0">
              <a:spcBef>
                <a:spcPts val="600"/>
              </a:spcBef>
              <a:buClr>
                <a:srgbClr val="8B0081"/>
              </a:buClr>
              <a:buSzPct val="80000"/>
            </a:pPr>
            <a:r>
              <a:rPr lang="en-GB" b="1" dirty="0" smtClean="0">
                <a:solidFill>
                  <a:srgbClr val="36696E"/>
                </a:solidFill>
              </a:rPr>
              <a:t>The amount of tax you pay depends on:</a:t>
            </a:r>
          </a:p>
          <a:p>
            <a:pPr marL="457200" lvl="0" indent="-457200">
              <a:spcBef>
                <a:spcPts val="600"/>
              </a:spcBef>
              <a:buClr>
                <a:srgbClr val="36696E"/>
              </a:buClr>
              <a:buSzPct val="80000"/>
              <a:buFont typeface="Lucida Grande"/>
              <a:buChar char="&gt;"/>
            </a:pPr>
            <a:r>
              <a:rPr lang="en-GB" dirty="0" smtClean="0">
                <a:solidFill>
                  <a:prstClr val="black"/>
                </a:solidFill>
              </a:rPr>
              <a:t>How much income you have.</a:t>
            </a:r>
          </a:p>
          <a:p>
            <a:pPr marL="457200" lvl="0" indent="-457200">
              <a:spcBef>
                <a:spcPts val="600"/>
              </a:spcBef>
              <a:buClr>
                <a:srgbClr val="36696E"/>
              </a:buClr>
              <a:buSzPct val="80000"/>
              <a:buFont typeface="Lucida Grande"/>
              <a:buChar char="&gt;"/>
            </a:pPr>
            <a:r>
              <a:rPr lang="en-GB" dirty="0" smtClean="0">
                <a:solidFill>
                  <a:prstClr val="black"/>
                </a:solidFill>
              </a:rPr>
              <a:t>How much tax you’ve already paid in the year.</a:t>
            </a:r>
          </a:p>
          <a:p>
            <a:pPr marL="457200" lvl="0" indent="-457200">
              <a:spcBef>
                <a:spcPts val="600"/>
              </a:spcBef>
              <a:buClr>
                <a:srgbClr val="36696E"/>
              </a:buClr>
              <a:buSzPct val="80000"/>
              <a:buFont typeface="Lucida Grande"/>
              <a:buChar char="&gt;"/>
            </a:pPr>
            <a:r>
              <a:rPr lang="en-GB" dirty="0" smtClean="0">
                <a:solidFill>
                  <a:prstClr val="black"/>
                </a:solidFill>
              </a:rPr>
              <a:t>And your Personal allowance.</a:t>
            </a:r>
            <a:endParaRPr lang="en-GB" dirty="0" smtClean="0"/>
          </a:p>
        </p:txBody>
      </p:sp>
      <p:sp>
        <p:nvSpPr>
          <p:cNvPr id="6" name="Rectangle 5"/>
          <p:cNvSpPr/>
          <p:nvPr/>
        </p:nvSpPr>
        <p:spPr>
          <a:xfrm>
            <a:off x="220663" y="4730234"/>
            <a:ext cx="1890261" cy="215444"/>
          </a:xfrm>
          <a:prstGeom prst="rect">
            <a:avLst/>
          </a:prstGeom>
        </p:spPr>
        <p:txBody>
          <a:bodyPr wrap="none">
            <a:spAutoFit/>
          </a:bodyPr>
          <a:lstStyle/>
          <a:p>
            <a:r>
              <a:rPr lang="en-GB" sz="800" dirty="0"/>
              <a:t>Source: https://</a:t>
            </a:r>
            <a:r>
              <a:rPr lang="en-GB" sz="800" dirty="0" err="1"/>
              <a:t>www.gov.uk</a:t>
            </a:r>
            <a:r>
              <a:rPr lang="en-GB" sz="800" dirty="0"/>
              <a:t>/tax-codes</a:t>
            </a:r>
          </a:p>
        </p:txBody>
      </p:sp>
    </p:spTree>
    <p:extLst>
      <p:ext uri="{BB962C8B-B14F-4D97-AF65-F5344CB8AC3E}">
        <p14:creationId xmlns:p14="http://schemas.microsoft.com/office/powerpoint/2010/main" val="4093965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743579"/>
          </a:xfrm>
        </p:spPr>
        <p:txBody>
          <a:bodyPr/>
          <a:lstStyle/>
          <a:p>
            <a:pPr>
              <a:lnSpc>
                <a:spcPct val="90000"/>
              </a:lnSpc>
            </a:pPr>
            <a:r>
              <a:rPr lang="en-US" dirty="0"/>
              <a:t>Tax </a:t>
            </a:r>
            <a:r>
              <a:rPr lang="en-US" dirty="0" smtClean="0"/>
              <a:t>code</a:t>
            </a:r>
            <a:endParaRPr lang="en-US" sz="4000" b="1" dirty="0">
              <a:solidFill>
                <a:srgbClr val="388AD4"/>
              </a:solidFill>
            </a:endParaRPr>
          </a:p>
        </p:txBody>
      </p:sp>
      <p:sp>
        <p:nvSpPr>
          <p:cNvPr id="5" name="Text Placeholder 2"/>
          <p:cNvSpPr>
            <a:spLocks noGrp="1"/>
          </p:cNvSpPr>
          <p:nvPr>
            <p:ph type="body" sz="quarter" idx="13"/>
          </p:nvPr>
        </p:nvSpPr>
        <p:spPr>
          <a:xfrm>
            <a:off x="246302" y="981075"/>
            <a:ext cx="6256585" cy="3025000"/>
          </a:xfrm>
        </p:spPr>
        <p:txBody>
          <a:bodyPr/>
          <a:lstStyle/>
          <a:p>
            <a:pPr lvl="0">
              <a:spcBef>
                <a:spcPts val="600"/>
              </a:spcBef>
              <a:buClr>
                <a:srgbClr val="8B0081"/>
              </a:buClr>
              <a:buSzPct val="80000"/>
            </a:pPr>
            <a:r>
              <a:rPr lang="en-GB" b="1" dirty="0" smtClean="0">
                <a:solidFill>
                  <a:srgbClr val="36696E"/>
                </a:solidFill>
              </a:rPr>
              <a:t>The most common tax code for tax year 2018 to 2019 is 1185L.</a:t>
            </a:r>
          </a:p>
          <a:p>
            <a:pPr marL="457200" lvl="0" indent="-457200">
              <a:spcBef>
                <a:spcPts val="600"/>
              </a:spcBef>
              <a:buClr>
                <a:srgbClr val="36696E"/>
              </a:buClr>
              <a:buSzPct val="80000"/>
              <a:buFont typeface="Lucida Grande"/>
              <a:buChar char="&gt;"/>
            </a:pPr>
            <a:r>
              <a:rPr lang="en-GB" dirty="0" smtClean="0">
                <a:solidFill>
                  <a:prstClr val="black"/>
                </a:solidFill>
              </a:rPr>
              <a:t>1185L is an emergency tax code only if followed by </a:t>
            </a:r>
            <a:r>
              <a:rPr lang="en-GB" b="1" dirty="0" smtClean="0">
                <a:solidFill>
                  <a:prstClr val="black"/>
                </a:solidFill>
              </a:rPr>
              <a:t>‘W1’</a:t>
            </a:r>
            <a:r>
              <a:rPr lang="en-GB" dirty="0" smtClean="0">
                <a:solidFill>
                  <a:prstClr val="black"/>
                </a:solidFill>
              </a:rPr>
              <a:t>, </a:t>
            </a:r>
            <a:r>
              <a:rPr lang="en-GB" b="1" dirty="0" smtClean="0">
                <a:solidFill>
                  <a:prstClr val="black"/>
                </a:solidFill>
              </a:rPr>
              <a:t>‘M1’ </a:t>
            </a:r>
            <a:r>
              <a:rPr lang="en-GB" dirty="0" smtClean="0">
                <a:solidFill>
                  <a:prstClr val="black"/>
                </a:solidFill>
              </a:rPr>
              <a:t>or </a:t>
            </a:r>
            <a:r>
              <a:rPr lang="en-GB" b="1" dirty="0" smtClean="0">
                <a:solidFill>
                  <a:prstClr val="black"/>
                </a:solidFill>
              </a:rPr>
              <a:t>‘X’</a:t>
            </a:r>
            <a:r>
              <a:rPr lang="en-GB" dirty="0" smtClean="0">
                <a:solidFill>
                  <a:prstClr val="black"/>
                </a:solidFill>
              </a:rPr>
              <a:t>. </a:t>
            </a:r>
          </a:p>
          <a:p>
            <a:pPr marL="457200" lvl="0" indent="-457200">
              <a:spcBef>
                <a:spcPts val="600"/>
              </a:spcBef>
              <a:buClr>
                <a:srgbClr val="36696E"/>
              </a:buClr>
              <a:buSzPct val="80000"/>
              <a:buFont typeface="Lucida Grande"/>
              <a:buChar char="&gt;"/>
            </a:pPr>
            <a:r>
              <a:rPr lang="en-GB" dirty="0" smtClean="0">
                <a:solidFill>
                  <a:prstClr val="black"/>
                </a:solidFill>
              </a:rPr>
              <a:t>Emergency codes can be used if a new employee doesn’t have a P45.</a:t>
            </a:r>
            <a:endParaRPr lang="en-GB" dirty="0" smtClean="0"/>
          </a:p>
        </p:txBody>
      </p:sp>
    </p:spTree>
    <p:extLst>
      <p:ext uri="{BB962C8B-B14F-4D97-AF65-F5344CB8AC3E}">
        <p14:creationId xmlns:p14="http://schemas.microsoft.com/office/powerpoint/2010/main" val="1159641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743579"/>
          </a:xfrm>
        </p:spPr>
        <p:txBody>
          <a:bodyPr/>
          <a:lstStyle/>
          <a:p>
            <a:pPr>
              <a:lnSpc>
                <a:spcPct val="90000"/>
              </a:lnSpc>
            </a:pPr>
            <a:r>
              <a:rPr lang="en-US" dirty="0"/>
              <a:t>Tax </a:t>
            </a:r>
            <a:r>
              <a:rPr lang="en-US" dirty="0" smtClean="0"/>
              <a:t>code</a:t>
            </a:r>
            <a:endParaRPr lang="en-US" sz="4000" b="1" dirty="0">
              <a:solidFill>
                <a:srgbClr val="8B0081"/>
              </a:solidFill>
            </a:endParaRPr>
          </a:p>
        </p:txBody>
      </p:sp>
      <p:sp>
        <p:nvSpPr>
          <p:cNvPr id="5" name="Text Placeholder 2"/>
          <p:cNvSpPr txBox="1">
            <a:spLocks/>
          </p:cNvSpPr>
          <p:nvPr/>
        </p:nvSpPr>
        <p:spPr>
          <a:xfrm>
            <a:off x="3535917" y="1743262"/>
            <a:ext cx="2807733" cy="435354"/>
          </a:xfrm>
          <a:prstGeom prst="rect">
            <a:avLst/>
          </a:prstGeom>
          <a:solidFill>
            <a:srgbClr val="36696E"/>
          </a:solidFill>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b="1" dirty="0" smtClean="0">
                <a:solidFill>
                  <a:schemeClr val="bg1"/>
                </a:solidFill>
              </a:rPr>
              <a:t>Taxable income</a:t>
            </a:r>
          </a:p>
        </p:txBody>
      </p:sp>
      <p:sp>
        <p:nvSpPr>
          <p:cNvPr id="6" name="Text Placeholder 2"/>
          <p:cNvSpPr txBox="1">
            <a:spLocks/>
          </p:cNvSpPr>
          <p:nvPr/>
        </p:nvSpPr>
        <p:spPr>
          <a:xfrm>
            <a:off x="6407863" y="1743262"/>
            <a:ext cx="2247539" cy="435354"/>
          </a:xfrm>
          <a:prstGeom prst="rect">
            <a:avLst/>
          </a:prstGeom>
          <a:solidFill>
            <a:srgbClr val="36696E"/>
          </a:solidFill>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b="1" dirty="0" smtClean="0">
                <a:solidFill>
                  <a:schemeClr val="bg1"/>
                </a:solidFill>
              </a:rPr>
              <a:t>Tax rate</a:t>
            </a:r>
          </a:p>
        </p:txBody>
      </p:sp>
      <p:sp>
        <p:nvSpPr>
          <p:cNvPr id="7" name="Text Placeholder 2"/>
          <p:cNvSpPr txBox="1">
            <a:spLocks/>
          </p:cNvSpPr>
          <p:nvPr/>
        </p:nvSpPr>
        <p:spPr>
          <a:xfrm>
            <a:off x="3535917" y="2223183"/>
            <a:ext cx="2807733"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Up to £11,850</a:t>
            </a:r>
          </a:p>
        </p:txBody>
      </p:sp>
      <p:sp>
        <p:nvSpPr>
          <p:cNvPr id="8" name="Text Placeholder 2"/>
          <p:cNvSpPr txBox="1">
            <a:spLocks/>
          </p:cNvSpPr>
          <p:nvPr/>
        </p:nvSpPr>
        <p:spPr>
          <a:xfrm>
            <a:off x="6407863" y="2223183"/>
            <a:ext cx="2247539"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0%</a:t>
            </a:r>
          </a:p>
        </p:txBody>
      </p:sp>
      <p:sp>
        <p:nvSpPr>
          <p:cNvPr id="9" name="Text Placeholder 2"/>
          <p:cNvSpPr txBox="1">
            <a:spLocks/>
          </p:cNvSpPr>
          <p:nvPr/>
        </p:nvSpPr>
        <p:spPr>
          <a:xfrm>
            <a:off x="3535917" y="2683275"/>
            <a:ext cx="2807733"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£11,851 to £46,350</a:t>
            </a:r>
          </a:p>
        </p:txBody>
      </p:sp>
      <p:sp>
        <p:nvSpPr>
          <p:cNvPr id="10" name="Text Placeholder 2"/>
          <p:cNvSpPr txBox="1">
            <a:spLocks/>
          </p:cNvSpPr>
          <p:nvPr/>
        </p:nvSpPr>
        <p:spPr>
          <a:xfrm>
            <a:off x="6407863" y="2683275"/>
            <a:ext cx="2247539"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20%</a:t>
            </a:r>
          </a:p>
        </p:txBody>
      </p:sp>
      <p:sp>
        <p:nvSpPr>
          <p:cNvPr id="11" name="Text Placeholder 2"/>
          <p:cNvSpPr txBox="1">
            <a:spLocks/>
          </p:cNvSpPr>
          <p:nvPr/>
        </p:nvSpPr>
        <p:spPr>
          <a:xfrm>
            <a:off x="3535917" y="3143367"/>
            <a:ext cx="2807733"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£46,351 to £150,000</a:t>
            </a:r>
          </a:p>
        </p:txBody>
      </p:sp>
      <p:sp>
        <p:nvSpPr>
          <p:cNvPr id="12" name="Text Placeholder 2"/>
          <p:cNvSpPr txBox="1">
            <a:spLocks/>
          </p:cNvSpPr>
          <p:nvPr/>
        </p:nvSpPr>
        <p:spPr>
          <a:xfrm>
            <a:off x="6407862" y="3143367"/>
            <a:ext cx="2247539"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40%</a:t>
            </a:r>
          </a:p>
        </p:txBody>
      </p:sp>
      <p:sp>
        <p:nvSpPr>
          <p:cNvPr id="13" name="Text Placeholder 2"/>
          <p:cNvSpPr txBox="1">
            <a:spLocks/>
          </p:cNvSpPr>
          <p:nvPr/>
        </p:nvSpPr>
        <p:spPr>
          <a:xfrm>
            <a:off x="3535917" y="3603459"/>
            <a:ext cx="2807733"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Over £150,000</a:t>
            </a:r>
          </a:p>
        </p:txBody>
      </p:sp>
      <p:sp>
        <p:nvSpPr>
          <p:cNvPr id="14" name="Text Placeholder 2"/>
          <p:cNvSpPr txBox="1">
            <a:spLocks/>
          </p:cNvSpPr>
          <p:nvPr/>
        </p:nvSpPr>
        <p:spPr>
          <a:xfrm>
            <a:off x="6407863" y="3603459"/>
            <a:ext cx="2247539"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45%</a:t>
            </a:r>
          </a:p>
        </p:txBody>
      </p:sp>
      <p:sp>
        <p:nvSpPr>
          <p:cNvPr id="15" name="Text Placeholder 2"/>
          <p:cNvSpPr>
            <a:spLocks noGrp="1"/>
          </p:cNvSpPr>
          <p:nvPr>
            <p:ph type="body" sz="quarter" idx="13"/>
          </p:nvPr>
        </p:nvSpPr>
        <p:spPr>
          <a:xfrm>
            <a:off x="246302" y="981075"/>
            <a:ext cx="6256585" cy="574675"/>
          </a:xfrm>
        </p:spPr>
        <p:txBody>
          <a:bodyPr/>
          <a:lstStyle/>
          <a:p>
            <a:r>
              <a:rPr lang="en-GB" b="1" dirty="0">
                <a:solidFill>
                  <a:srgbClr val="36696E"/>
                </a:solidFill>
              </a:rPr>
              <a:t>Personal </a:t>
            </a:r>
            <a:r>
              <a:rPr lang="en-GB" b="1" dirty="0" smtClean="0">
                <a:solidFill>
                  <a:srgbClr val="36696E"/>
                </a:solidFill>
              </a:rPr>
              <a:t>allowance </a:t>
            </a:r>
            <a:r>
              <a:rPr lang="en-GB" b="1" dirty="0">
                <a:solidFill>
                  <a:srgbClr val="36696E"/>
                </a:solidFill>
              </a:rPr>
              <a:t>2018/19.</a:t>
            </a:r>
          </a:p>
        </p:txBody>
      </p:sp>
      <p:sp>
        <p:nvSpPr>
          <p:cNvPr id="16" name="Text Placeholder 2"/>
          <p:cNvSpPr txBox="1">
            <a:spLocks/>
          </p:cNvSpPr>
          <p:nvPr/>
        </p:nvSpPr>
        <p:spPr>
          <a:xfrm>
            <a:off x="330201" y="1743262"/>
            <a:ext cx="3148206" cy="435354"/>
          </a:xfrm>
          <a:prstGeom prst="rect">
            <a:avLst/>
          </a:prstGeom>
          <a:solidFill>
            <a:srgbClr val="36696E"/>
          </a:solidFill>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b="1" dirty="0" smtClean="0">
                <a:solidFill>
                  <a:schemeClr val="bg1"/>
                </a:solidFill>
              </a:rPr>
              <a:t>Band</a:t>
            </a:r>
          </a:p>
        </p:txBody>
      </p:sp>
      <p:sp>
        <p:nvSpPr>
          <p:cNvPr id="17" name="Text Placeholder 2"/>
          <p:cNvSpPr txBox="1">
            <a:spLocks/>
          </p:cNvSpPr>
          <p:nvPr/>
        </p:nvSpPr>
        <p:spPr>
          <a:xfrm>
            <a:off x="330201" y="2223183"/>
            <a:ext cx="3148206"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Personal allowance</a:t>
            </a:r>
          </a:p>
        </p:txBody>
      </p:sp>
      <p:sp>
        <p:nvSpPr>
          <p:cNvPr id="18" name="Text Placeholder 2"/>
          <p:cNvSpPr txBox="1">
            <a:spLocks/>
          </p:cNvSpPr>
          <p:nvPr/>
        </p:nvSpPr>
        <p:spPr>
          <a:xfrm>
            <a:off x="330201" y="2683275"/>
            <a:ext cx="3148206"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Basic rate</a:t>
            </a:r>
          </a:p>
        </p:txBody>
      </p:sp>
      <p:sp>
        <p:nvSpPr>
          <p:cNvPr id="19" name="Text Placeholder 2"/>
          <p:cNvSpPr txBox="1">
            <a:spLocks/>
          </p:cNvSpPr>
          <p:nvPr/>
        </p:nvSpPr>
        <p:spPr>
          <a:xfrm>
            <a:off x="330201" y="3143367"/>
            <a:ext cx="3148206"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Higher rate</a:t>
            </a:r>
          </a:p>
        </p:txBody>
      </p:sp>
      <p:sp>
        <p:nvSpPr>
          <p:cNvPr id="20" name="Text Placeholder 2"/>
          <p:cNvSpPr txBox="1">
            <a:spLocks/>
          </p:cNvSpPr>
          <p:nvPr/>
        </p:nvSpPr>
        <p:spPr>
          <a:xfrm>
            <a:off x="330201" y="3603459"/>
            <a:ext cx="3148206" cy="435354"/>
          </a:xfrm>
          <a:prstGeom prst="rect">
            <a:avLst/>
          </a:prstGeom>
          <a:solidFill>
            <a:schemeClr val="bg1">
              <a:lumMod val="95000"/>
            </a:schemeClr>
          </a:solidFill>
        </p:spPr>
        <p:txBody>
          <a:bodyPr anchor="ct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sz="1600" dirty="0" smtClean="0"/>
              <a:t>Additional rate</a:t>
            </a:r>
          </a:p>
        </p:txBody>
      </p:sp>
    </p:spTree>
    <p:extLst>
      <p:ext uri="{BB962C8B-B14F-4D97-AF65-F5344CB8AC3E}">
        <p14:creationId xmlns:p14="http://schemas.microsoft.com/office/powerpoint/2010/main" val="923258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1121768"/>
          </a:xfrm>
        </p:spPr>
        <p:txBody>
          <a:bodyPr/>
          <a:lstStyle/>
          <a:p>
            <a:pPr>
              <a:lnSpc>
                <a:spcPct val="90000"/>
              </a:lnSpc>
            </a:pPr>
            <a:r>
              <a:rPr lang="en-US" dirty="0"/>
              <a:t>Tax c</a:t>
            </a:r>
            <a:r>
              <a:rPr lang="en-US" dirty="0" smtClean="0"/>
              <a:t>ode</a:t>
            </a:r>
            <a:br>
              <a:rPr lang="en-US" dirty="0" smtClean="0"/>
            </a:br>
            <a:r>
              <a:rPr lang="en-US" dirty="0" smtClean="0">
                <a:solidFill>
                  <a:srgbClr val="36696E"/>
                </a:solidFill>
              </a:rPr>
              <a:t>Exercise 1</a:t>
            </a:r>
            <a:endParaRPr lang="en-US" sz="4000" b="1" dirty="0">
              <a:solidFill>
                <a:srgbClr val="36696E"/>
              </a:solidFill>
            </a:endParaRPr>
          </a:p>
        </p:txBody>
      </p:sp>
      <p:sp>
        <p:nvSpPr>
          <p:cNvPr id="5" name="Text Placeholder 2"/>
          <p:cNvSpPr>
            <a:spLocks noGrp="1"/>
          </p:cNvSpPr>
          <p:nvPr>
            <p:ph type="body" sz="quarter" idx="13"/>
          </p:nvPr>
        </p:nvSpPr>
        <p:spPr>
          <a:xfrm>
            <a:off x="246301" y="1573765"/>
            <a:ext cx="8174139" cy="2496275"/>
          </a:xfrm>
        </p:spPr>
        <p:txBody>
          <a:bodyPr/>
          <a:lstStyle/>
          <a:p>
            <a:pPr marL="457200" lvl="0" indent="-457200">
              <a:spcBef>
                <a:spcPts val="600"/>
              </a:spcBef>
              <a:buClr>
                <a:srgbClr val="36696E"/>
              </a:buClr>
              <a:buSzPct val="80000"/>
              <a:buFont typeface="Lucida Grande"/>
              <a:buChar char="&gt;"/>
            </a:pPr>
            <a:r>
              <a:rPr lang="en-GB" dirty="0" smtClean="0">
                <a:solidFill>
                  <a:prstClr val="black"/>
                </a:solidFill>
              </a:rPr>
              <a:t>An employee with the tax code 1185L </a:t>
            </a:r>
            <a:br>
              <a:rPr lang="en-GB" dirty="0" smtClean="0">
                <a:solidFill>
                  <a:prstClr val="black"/>
                </a:solidFill>
              </a:rPr>
            </a:br>
            <a:r>
              <a:rPr lang="en-GB" dirty="0" smtClean="0">
                <a:solidFill>
                  <a:prstClr val="black"/>
                </a:solidFill>
              </a:rPr>
              <a:t>can earn £11,850 before being taxed.</a:t>
            </a:r>
          </a:p>
          <a:p>
            <a:pPr marL="457200" lvl="0" indent="-457200">
              <a:spcBef>
                <a:spcPts val="600"/>
              </a:spcBef>
              <a:buClr>
                <a:srgbClr val="36696E"/>
              </a:buClr>
              <a:buSzPct val="80000"/>
              <a:buFont typeface="Lucida Grande"/>
              <a:buChar char="&gt;"/>
            </a:pPr>
            <a:r>
              <a:rPr lang="en-GB" dirty="0" smtClean="0">
                <a:solidFill>
                  <a:prstClr val="black"/>
                </a:solidFill>
              </a:rPr>
              <a:t>If they earn £27,000 per year, </a:t>
            </a:r>
            <a:br>
              <a:rPr lang="en-GB" dirty="0" smtClean="0">
                <a:solidFill>
                  <a:prstClr val="black"/>
                </a:solidFill>
              </a:rPr>
            </a:br>
            <a:r>
              <a:rPr lang="en-GB" b="1" dirty="0" smtClean="0">
                <a:solidFill>
                  <a:srgbClr val="36696E"/>
                </a:solidFill>
              </a:rPr>
              <a:t>how much is their taxable income?</a:t>
            </a:r>
          </a:p>
          <a:p>
            <a:pPr marL="457200" lvl="0" indent="-457200">
              <a:spcBef>
                <a:spcPts val="600"/>
              </a:spcBef>
              <a:buClr>
                <a:srgbClr val="8B0081"/>
              </a:buClr>
              <a:buSzPct val="80000"/>
              <a:buFont typeface="Lucida Grande"/>
              <a:buChar char="&gt;"/>
            </a:pPr>
            <a:endParaRPr lang="en-GB" dirty="0" smtClean="0"/>
          </a:p>
        </p:txBody>
      </p:sp>
    </p:spTree>
    <p:extLst>
      <p:ext uri="{BB962C8B-B14F-4D97-AF65-F5344CB8AC3E}">
        <p14:creationId xmlns:p14="http://schemas.microsoft.com/office/powerpoint/2010/main" val="2581096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7" y="217505"/>
            <a:ext cx="8701887" cy="1121768"/>
          </a:xfrm>
        </p:spPr>
        <p:txBody>
          <a:bodyPr/>
          <a:lstStyle/>
          <a:p>
            <a:pPr>
              <a:lnSpc>
                <a:spcPct val="90000"/>
              </a:lnSpc>
            </a:pPr>
            <a:r>
              <a:rPr lang="en-US" dirty="0"/>
              <a:t>Tax </a:t>
            </a:r>
            <a:r>
              <a:rPr lang="en-US" dirty="0" smtClean="0"/>
              <a:t>code</a:t>
            </a:r>
            <a:br>
              <a:rPr lang="en-US" dirty="0" smtClean="0"/>
            </a:br>
            <a:r>
              <a:rPr lang="en-US" dirty="0" smtClean="0">
                <a:solidFill>
                  <a:srgbClr val="36696E"/>
                </a:solidFill>
              </a:rPr>
              <a:t>Exercise 1</a:t>
            </a:r>
            <a:endParaRPr lang="en-US" sz="4000" b="1" dirty="0">
              <a:solidFill>
                <a:srgbClr val="36696E"/>
              </a:solidFill>
            </a:endParaRPr>
          </a:p>
        </p:txBody>
      </p:sp>
      <p:sp>
        <p:nvSpPr>
          <p:cNvPr id="5" name="Text Placeholder 2"/>
          <p:cNvSpPr>
            <a:spLocks noGrp="1"/>
          </p:cNvSpPr>
          <p:nvPr>
            <p:ph type="body" sz="quarter" idx="13"/>
          </p:nvPr>
        </p:nvSpPr>
        <p:spPr>
          <a:xfrm>
            <a:off x="246301" y="1573765"/>
            <a:ext cx="8174139" cy="2496275"/>
          </a:xfrm>
        </p:spPr>
        <p:txBody>
          <a:bodyPr/>
          <a:lstStyle/>
          <a:p>
            <a:pPr marL="457200" lvl="0" indent="-457200">
              <a:spcBef>
                <a:spcPts val="600"/>
              </a:spcBef>
              <a:buClr>
                <a:srgbClr val="36696E"/>
              </a:buClr>
              <a:buSzPct val="80000"/>
              <a:buFont typeface="Lucida Grande"/>
              <a:buChar char="&gt;"/>
            </a:pPr>
            <a:r>
              <a:rPr lang="en-GB" dirty="0" smtClean="0">
                <a:solidFill>
                  <a:prstClr val="black"/>
                </a:solidFill>
              </a:rPr>
              <a:t>An employee with the tax code 1185L </a:t>
            </a:r>
            <a:br>
              <a:rPr lang="en-GB" dirty="0" smtClean="0">
                <a:solidFill>
                  <a:prstClr val="black"/>
                </a:solidFill>
              </a:rPr>
            </a:br>
            <a:r>
              <a:rPr lang="en-GB" dirty="0" smtClean="0">
                <a:solidFill>
                  <a:prstClr val="black"/>
                </a:solidFill>
              </a:rPr>
              <a:t>can earn £11,850 before being taxed.</a:t>
            </a:r>
          </a:p>
          <a:p>
            <a:pPr marL="457200" lvl="0" indent="-457200">
              <a:spcBef>
                <a:spcPts val="600"/>
              </a:spcBef>
              <a:buClr>
                <a:srgbClr val="36696E"/>
              </a:buClr>
              <a:buSzPct val="80000"/>
              <a:buFont typeface="Lucida Grande"/>
              <a:buChar char="&gt;"/>
            </a:pPr>
            <a:r>
              <a:rPr lang="en-GB" dirty="0" smtClean="0">
                <a:solidFill>
                  <a:prstClr val="black"/>
                </a:solidFill>
              </a:rPr>
              <a:t>If they earn £27,000 per year, </a:t>
            </a:r>
            <a:br>
              <a:rPr lang="en-GB" dirty="0" smtClean="0">
                <a:solidFill>
                  <a:prstClr val="black"/>
                </a:solidFill>
              </a:rPr>
            </a:br>
            <a:r>
              <a:rPr lang="en-GB" dirty="0" smtClean="0"/>
              <a:t>how much is their taxable income?</a:t>
            </a:r>
            <a:br>
              <a:rPr lang="en-GB" dirty="0" smtClean="0"/>
            </a:br>
            <a:endParaRPr lang="en-GB" dirty="0" smtClean="0"/>
          </a:p>
          <a:p>
            <a:pPr marL="457200" indent="-457200">
              <a:spcBef>
                <a:spcPts val="600"/>
              </a:spcBef>
              <a:buClr>
                <a:srgbClr val="36696E"/>
              </a:buClr>
              <a:buSzPct val="80000"/>
              <a:buFont typeface="Lucida Grande"/>
              <a:buChar char="&gt;"/>
            </a:pPr>
            <a:r>
              <a:rPr lang="en-GB" b="1" dirty="0">
                <a:solidFill>
                  <a:srgbClr val="36696E"/>
                </a:solidFill>
              </a:rPr>
              <a:t>Their taxable income is £</a:t>
            </a:r>
            <a:r>
              <a:rPr lang="en-GB" b="1" dirty="0" smtClean="0">
                <a:solidFill>
                  <a:srgbClr val="36696E"/>
                </a:solidFill>
              </a:rPr>
              <a:t>15,150.</a:t>
            </a:r>
            <a:endParaRPr lang="en-GB" b="1" dirty="0">
              <a:solidFill>
                <a:srgbClr val="36696E"/>
              </a:solidFill>
            </a:endParaRPr>
          </a:p>
          <a:p>
            <a:pPr marL="457200" lvl="0" indent="-457200">
              <a:spcBef>
                <a:spcPts val="600"/>
              </a:spcBef>
              <a:buClr>
                <a:srgbClr val="36696E"/>
              </a:buClr>
              <a:buSzPct val="80000"/>
              <a:buFont typeface="Lucida Grande"/>
              <a:buChar char="&gt;"/>
            </a:pPr>
            <a:endParaRPr lang="en-GB" b="1" dirty="0" smtClean="0">
              <a:solidFill>
                <a:srgbClr val="36696E"/>
              </a:solidFill>
            </a:endParaRPr>
          </a:p>
          <a:p>
            <a:pPr marL="457200" lvl="0" indent="-457200">
              <a:spcBef>
                <a:spcPts val="600"/>
              </a:spcBef>
              <a:buClr>
                <a:srgbClr val="8B0081"/>
              </a:buClr>
              <a:buSzPct val="80000"/>
              <a:buFont typeface="Lucida Grande"/>
              <a:buChar char="&gt;"/>
            </a:pPr>
            <a:endParaRPr lang="en-GB" dirty="0" smtClean="0"/>
          </a:p>
        </p:txBody>
      </p:sp>
    </p:spTree>
    <p:extLst>
      <p:ext uri="{BB962C8B-B14F-4D97-AF65-F5344CB8AC3E}">
        <p14:creationId xmlns:p14="http://schemas.microsoft.com/office/powerpoint/2010/main" val="2512278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utterstock_654286816.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7117" y="2211710"/>
            <a:ext cx="4096883" cy="2734887"/>
          </a:xfrm>
          <a:prstGeom prst="rect">
            <a:avLst/>
          </a:prstGeom>
        </p:spPr>
      </p:pic>
      <p:sp>
        <p:nvSpPr>
          <p:cNvPr id="5" name="Title 1"/>
          <p:cNvSpPr>
            <a:spLocks noGrp="1"/>
          </p:cNvSpPr>
          <p:nvPr>
            <p:ph type="title"/>
          </p:nvPr>
        </p:nvSpPr>
        <p:spPr>
          <a:xfrm>
            <a:off x="250827" y="217505"/>
            <a:ext cx="8701887" cy="1121768"/>
          </a:xfrm>
        </p:spPr>
        <p:txBody>
          <a:bodyPr/>
          <a:lstStyle/>
          <a:p>
            <a:pPr>
              <a:lnSpc>
                <a:spcPct val="90000"/>
              </a:lnSpc>
            </a:pPr>
            <a:r>
              <a:rPr lang="en-US" dirty="0" smtClean="0"/>
              <a:t>Where to go for help?</a:t>
            </a:r>
            <a:endParaRPr lang="en-US" sz="4000" b="1" dirty="0">
              <a:solidFill>
                <a:srgbClr val="8B0081"/>
              </a:solidFill>
            </a:endParaRPr>
          </a:p>
        </p:txBody>
      </p:sp>
      <p:sp>
        <p:nvSpPr>
          <p:cNvPr id="6" name="Text Placeholder 2"/>
          <p:cNvSpPr>
            <a:spLocks noGrp="1"/>
          </p:cNvSpPr>
          <p:nvPr>
            <p:ph type="body" sz="quarter" idx="13"/>
          </p:nvPr>
        </p:nvSpPr>
        <p:spPr>
          <a:xfrm>
            <a:off x="246301" y="1183923"/>
            <a:ext cx="5551249" cy="3175352"/>
          </a:xfrm>
        </p:spPr>
        <p:txBody>
          <a:bodyPr/>
          <a:lstStyle/>
          <a:p>
            <a:pPr marL="457200" lvl="0" indent="-457200">
              <a:spcBef>
                <a:spcPts val="600"/>
              </a:spcBef>
              <a:buClr>
                <a:srgbClr val="36696E"/>
              </a:buClr>
              <a:buSzPct val="80000"/>
              <a:buFont typeface="Lucida Grande"/>
              <a:buChar char="&gt;"/>
            </a:pPr>
            <a:r>
              <a:rPr lang="en-GB" dirty="0" smtClean="0"/>
              <a:t>Your employer</a:t>
            </a:r>
          </a:p>
          <a:p>
            <a:pPr marL="457200" lvl="0" indent="-457200">
              <a:spcBef>
                <a:spcPts val="600"/>
              </a:spcBef>
              <a:buClr>
                <a:srgbClr val="36696E"/>
              </a:buClr>
              <a:buSzPct val="80000"/>
              <a:buFont typeface="Lucida Grande"/>
              <a:buChar char="&gt;"/>
            </a:pPr>
            <a:r>
              <a:rPr lang="en-GB" dirty="0" smtClean="0"/>
              <a:t>Websites</a:t>
            </a:r>
          </a:p>
          <a:p>
            <a:pPr marL="727075" lvl="1" indent="-457200">
              <a:buClr>
                <a:srgbClr val="36696E"/>
              </a:buClr>
              <a:buSzPct val="80000"/>
              <a:buFont typeface="Arial"/>
              <a:buChar char="•"/>
            </a:pPr>
            <a:r>
              <a:rPr lang="en-GB" sz="1600" b="1" dirty="0" smtClean="0">
                <a:solidFill>
                  <a:srgbClr val="36696E"/>
                </a:solidFill>
              </a:rPr>
              <a:t>www.hmrc.gov.uk</a:t>
            </a:r>
          </a:p>
          <a:p>
            <a:pPr marL="727075" lvl="1" indent="-457200">
              <a:buClr>
                <a:srgbClr val="36696E"/>
              </a:buClr>
              <a:buSzPct val="80000"/>
              <a:buFont typeface="Arial"/>
              <a:buChar char="•"/>
            </a:pPr>
            <a:r>
              <a:rPr lang="en-GB" sz="1600" b="1" dirty="0" smtClean="0">
                <a:solidFill>
                  <a:srgbClr val="36696E"/>
                </a:solidFill>
              </a:rPr>
              <a:t>www.taxaid.org.uk</a:t>
            </a:r>
            <a:r>
              <a:rPr lang="en-GB" sz="1600" b="1" dirty="0" smtClean="0"/>
              <a:t> </a:t>
            </a:r>
            <a:r>
              <a:rPr lang="en-GB" sz="1600" dirty="0" smtClean="0"/>
              <a:t>(useful to resolve tax issues)</a:t>
            </a:r>
          </a:p>
          <a:p>
            <a:pPr marL="727075" lvl="1" indent="-457200">
              <a:buClr>
                <a:srgbClr val="36696E"/>
              </a:buClr>
              <a:buSzPct val="80000"/>
              <a:buFont typeface="Arial"/>
              <a:buChar char="•"/>
            </a:pPr>
            <a:r>
              <a:rPr lang="en-GB" sz="1600" b="1" dirty="0" smtClean="0">
                <a:solidFill>
                  <a:srgbClr val="36696E"/>
                </a:solidFill>
              </a:rPr>
              <a:t>www.litrg.org.uk</a:t>
            </a:r>
            <a:r>
              <a:rPr lang="en-GB" sz="1600" dirty="0" smtClean="0"/>
              <a:t> (Low </a:t>
            </a:r>
            <a:r>
              <a:rPr lang="en-GB" sz="1600" dirty="0"/>
              <a:t>I</a:t>
            </a:r>
            <a:r>
              <a:rPr lang="en-GB" sz="1600" dirty="0" smtClean="0"/>
              <a:t>ncome </a:t>
            </a:r>
            <a:r>
              <a:rPr lang="en-GB" sz="1600" dirty="0"/>
              <a:t>T</a:t>
            </a:r>
            <a:r>
              <a:rPr lang="en-GB" sz="1600" dirty="0" smtClean="0"/>
              <a:t>ax Reform Group helps people on low incomes)</a:t>
            </a:r>
            <a:endParaRPr lang="en-GB" sz="1600" dirty="0"/>
          </a:p>
          <a:p>
            <a:pPr marL="457200" lvl="0" indent="-457200">
              <a:spcBef>
                <a:spcPts val="600"/>
              </a:spcBef>
              <a:buClr>
                <a:srgbClr val="36696E"/>
              </a:buClr>
              <a:buSzPct val="80000"/>
              <a:buFont typeface="Lucida Grande"/>
              <a:buChar char="&gt;"/>
            </a:pPr>
            <a:r>
              <a:rPr lang="en-GB" dirty="0" smtClean="0"/>
              <a:t>Fee-charging tax advisers:</a:t>
            </a:r>
          </a:p>
          <a:p>
            <a:pPr marL="727075" lvl="1" indent="-457200">
              <a:buClr>
                <a:srgbClr val="36696E"/>
              </a:buClr>
              <a:buSzPct val="80000"/>
              <a:buFont typeface="Arial"/>
              <a:buChar char="•"/>
            </a:pPr>
            <a:r>
              <a:rPr lang="en-GB" sz="1600" dirty="0" smtClean="0"/>
              <a:t>The Association of taxation Technicians</a:t>
            </a:r>
          </a:p>
          <a:p>
            <a:pPr marL="727075" lvl="1" indent="-457200">
              <a:buClr>
                <a:srgbClr val="36696E"/>
              </a:buClr>
              <a:buSzPct val="80000"/>
              <a:buFont typeface="Arial"/>
              <a:buChar char="•"/>
            </a:pPr>
            <a:r>
              <a:rPr lang="en-GB" sz="1600" dirty="0" smtClean="0"/>
              <a:t>The Chartered Institute of Taxation</a:t>
            </a:r>
            <a:endParaRPr lang="en-GB" sz="1600" dirty="0"/>
          </a:p>
        </p:txBody>
      </p:sp>
    </p:spTree>
    <p:extLst>
      <p:ext uri="{BB962C8B-B14F-4D97-AF65-F5344CB8AC3E}">
        <p14:creationId xmlns:p14="http://schemas.microsoft.com/office/powerpoint/2010/main" val="25506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50827" y="217505"/>
            <a:ext cx="8701887" cy="743579"/>
          </a:xfrm>
        </p:spPr>
        <p:txBody>
          <a:bodyPr/>
          <a:lstStyle/>
          <a:p>
            <a:pPr>
              <a:lnSpc>
                <a:spcPct val="90000"/>
              </a:lnSpc>
            </a:pPr>
            <a:r>
              <a:rPr lang="en-US" dirty="0" smtClean="0"/>
              <a:t>Financial abuse</a:t>
            </a:r>
            <a:endParaRPr lang="en-US" sz="4000" b="1" dirty="0">
              <a:solidFill>
                <a:srgbClr val="388AD4"/>
              </a:solidFill>
            </a:endParaRPr>
          </a:p>
        </p:txBody>
      </p:sp>
      <p:sp>
        <p:nvSpPr>
          <p:cNvPr id="4" name="Text Placeholder 2"/>
          <p:cNvSpPr txBox="1">
            <a:spLocks/>
          </p:cNvSpPr>
          <p:nvPr/>
        </p:nvSpPr>
        <p:spPr>
          <a:xfrm>
            <a:off x="246302" y="981075"/>
            <a:ext cx="7392748"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solidFill>
                  <a:srgbClr val="36696E"/>
                </a:solidFill>
              </a:rPr>
              <a:t>‘Abuse’ includes financial abuse …. </a:t>
            </a:r>
            <a:r>
              <a:rPr lang="en-GB" b="1" dirty="0" smtClean="0">
                <a:solidFill>
                  <a:srgbClr val="36696E"/>
                </a:solidFill>
              </a:rPr>
              <a:t>[and </a:t>
            </a:r>
            <a:r>
              <a:rPr lang="en-GB" b="1" dirty="0">
                <a:solidFill>
                  <a:srgbClr val="36696E"/>
                </a:solidFill>
              </a:rPr>
              <a:t>that]… includes</a:t>
            </a:r>
          </a:p>
          <a:p>
            <a:pPr marL="457200" indent="-457200">
              <a:spcBef>
                <a:spcPts val="600"/>
              </a:spcBef>
              <a:buClr>
                <a:srgbClr val="36696E"/>
              </a:buClr>
              <a:buSzPct val="80000"/>
              <a:buFont typeface="+mj-lt"/>
              <a:buAutoNum type="alphaLcParenR"/>
            </a:pPr>
            <a:r>
              <a:rPr lang="en-GB" dirty="0" smtClean="0">
                <a:solidFill>
                  <a:prstClr val="black"/>
                </a:solidFill>
              </a:rPr>
              <a:t>having money or other property stolen;</a:t>
            </a:r>
          </a:p>
          <a:p>
            <a:pPr marL="457200" indent="-457200">
              <a:spcBef>
                <a:spcPts val="600"/>
              </a:spcBef>
              <a:buClr>
                <a:srgbClr val="36696E"/>
              </a:buClr>
              <a:buSzPct val="80000"/>
              <a:buFont typeface="+mj-lt"/>
              <a:buAutoNum type="alphaLcParenR"/>
            </a:pPr>
            <a:r>
              <a:rPr lang="en-GB" dirty="0" smtClean="0">
                <a:solidFill>
                  <a:prstClr val="black"/>
                </a:solidFill>
              </a:rPr>
              <a:t>being defrauded;</a:t>
            </a:r>
          </a:p>
          <a:p>
            <a:pPr marL="457200" indent="-457200">
              <a:spcBef>
                <a:spcPts val="600"/>
              </a:spcBef>
              <a:buClr>
                <a:srgbClr val="36696E"/>
              </a:buClr>
              <a:buSzPct val="80000"/>
              <a:buFont typeface="+mj-lt"/>
              <a:buAutoNum type="alphaLcParenR"/>
            </a:pPr>
            <a:r>
              <a:rPr lang="en-GB" dirty="0" smtClean="0">
                <a:solidFill>
                  <a:prstClr val="black"/>
                </a:solidFill>
              </a:rPr>
              <a:t>being put under pressure in relation to money or other property, and</a:t>
            </a:r>
          </a:p>
          <a:p>
            <a:pPr marL="457200" indent="-457200">
              <a:spcBef>
                <a:spcPts val="600"/>
              </a:spcBef>
              <a:buClr>
                <a:srgbClr val="36696E"/>
              </a:buClr>
              <a:buSzPct val="80000"/>
              <a:buFont typeface="+mj-lt"/>
              <a:buAutoNum type="alphaLcParenR"/>
            </a:pPr>
            <a:r>
              <a:rPr lang="en-GB" dirty="0" smtClean="0">
                <a:solidFill>
                  <a:prstClr val="black"/>
                </a:solidFill>
              </a:rPr>
              <a:t>having money or other property misused.</a:t>
            </a:r>
          </a:p>
          <a:p>
            <a:pPr>
              <a:spcBef>
                <a:spcPts val="600"/>
              </a:spcBef>
              <a:buClr>
                <a:srgbClr val="36696E"/>
              </a:buClr>
              <a:buSzPct val="80000"/>
            </a:pPr>
            <a:endParaRPr lang="en-GB" dirty="0" smtClean="0">
              <a:solidFill>
                <a:prstClr val="black"/>
              </a:solidFill>
            </a:endParaRPr>
          </a:p>
          <a:p>
            <a:pPr>
              <a:spcBef>
                <a:spcPts val="600"/>
              </a:spcBef>
              <a:buClr>
                <a:srgbClr val="36696E"/>
              </a:buClr>
              <a:buSzPct val="80000"/>
            </a:pPr>
            <a:r>
              <a:rPr lang="en-GB" sz="1600" i="1" dirty="0" smtClean="0">
                <a:solidFill>
                  <a:prstClr val="black"/>
                </a:solidFill>
              </a:rPr>
              <a:t>The Care Act 2014, s42(3)</a:t>
            </a:r>
            <a:endParaRPr lang="en-GB" sz="1600" i="1" dirty="0" smtClean="0"/>
          </a:p>
        </p:txBody>
      </p:sp>
    </p:spTree>
    <p:extLst>
      <p:ext uri="{BB962C8B-B14F-4D97-AF65-F5344CB8AC3E}">
        <p14:creationId xmlns:p14="http://schemas.microsoft.com/office/powerpoint/2010/main" val="260460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50827" y="217505"/>
            <a:ext cx="8701887" cy="743579"/>
          </a:xfrm>
        </p:spPr>
        <p:txBody>
          <a:bodyPr/>
          <a:lstStyle/>
          <a:p>
            <a:pPr>
              <a:lnSpc>
                <a:spcPct val="90000"/>
              </a:lnSpc>
            </a:pPr>
            <a:r>
              <a:rPr lang="en-US" dirty="0" smtClean="0"/>
              <a:t>How can you help Sonia?</a:t>
            </a:r>
            <a:endParaRPr lang="en-US" sz="4000" b="1" dirty="0">
              <a:solidFill>
                <a:srgbClr val="8B0081"/>
              </a:solidFill>
            </a:endParaRPr>
          </a:p>
        </p:txBody>
      </p:sp>
      <p:sp>
        <p:nvSpPr>
          <p:cNvPr id="2" name="Rectangle 1"/>
          <p:cNvSpPr/>
          <p:nvPr/>
        </p:nvSpPr>
        <p:spPr>
          <a:xfrm>
            <a:off x="220663" y="4730234"/>
            <a:ext cx="4812048" cy="215444"/>
          </a:xfrm>
          <a:prstGeom prst="rect">
            <a:avLst/>
          </a:prstGeom>
        </p:spPr>
        <p:txBody>
          <a:bodyPr wrap="none">
            <a:spAutoFit/>
          </a:bodyPr>
          <a:lstStyle/>
          <a:p>
            <a:r>
              <a:rPr lang="en-GB" sz="800" dirty="0"/>
              <a:t>Adapted from "Supporting clients in vulnerable circumstances" Money Advice Trust, September 2017.</a:t>
            </a:r>
          </a:p>
        </p:txBody>
      </p:sp>
      <p:sp>
        <p:nvSpPr>
          <p:cNvPr id="7" name="Text Placeholder 2"/>
          <p:cNvSpPr txBox="1">
            <a:spLocks/>
          </p:cNvSpPr>
          <p:nvPr/>
        </p:nvSpPr>
        <p:spPr>
          <a:xfrm>
            <a:off x="246302" y="981075"/>
            <a:ext cx="6256585" cy="3025000"/>
          </a:xfrm>
          <a:prstGeom prst="rect">
            <a:avLst/>
          </a:prstGeom>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600"/>
              </a:spcBef>
              <a:buClr>
                <a:srgbClr val="36696E"/>
              </a:buClr>
              <a:buSzPct val="80000"/>
              <a:buFont typeface="Lucida Grande"/>
              <a:buChar char="&gt;"/>
            </a:pPr>
            <a:r>
              <a:rPr lang="en-GB" dirty="0" smtClean="0">
                <a:solidFill>
                  <a:prstClr val="black"/>
                </a:solidFill>
              </a:rPr>
              <a:t>Allow more time to talk.</a:t>
            </a:r>
          </a:p>
          <a:p>
            <a:pPr marL="457200" indent="-457200">
              <a:spcBef>
                <a:spcPts val="600"/>
              </a:spcBef>
              <a:buClr>
                <a:srgbClr val="36696E"/>
              </a:buClr>
              <a:buSzPct val="80000"/>
              <a:buFont typeface="Lucida Grande"/>
              <a:buChar char="&gt;"/>
            </a:pPr>
            <a:r>
              <a:rPr lang="en-GB" dirty="0" smtClean="0">
                <a:solidFill>
                  <a:prstClr val="black"/>
                </a:solidFill>
              </a:rPr>
              <a:t>Suggest having a new independent bank account.</a:t>
            </a:r>
          </a:p>
          <a:p>
            <a:pPr marL="457200" indent="-457200">
              <a:spcBef>
                <a:spcPts val="600"/>
              </a:spcBef>
              <a:buClr>
                <a:srgbClr val="36696E"/>
              </a:buClr>
              <a:buSzPct val="80000"/>
              <a:buFont typeface="Lucida Grande"/>
              <a:buChar char="&gt;"/>
            </a:pPr>
            <a:r>
              <a:rPr lang="en-GB" dirty="0" smtClean="0">
                <a:solidFill>
                  <a:prstClr val="black"/>
                </a:solidFill>
              </a:rPr>
              <a:t>Work with other services (police, social services, specialist advice services).</a:t>
            </a:r>
            <a:endParaRPr lang="en-GB" dirty="0" smtClean="0"/>
          </a:p>
        </p:txBody>
      </p:sp>
      <p:sp>
        <p:nvSpPr>
          <p:cNvPr id="10" name="Text Placeholder 2"/>
          <p:cNvSpPr txBox="1">
            <a:spLocks/>
          </p:cNvSpPr>
          <p:nvPr/>
        </p:nvSpPr>
        <p:spPr>
          <a:xfrm>
            <a:off x="355600" y="2873562"/>
            <a:ext cx="6000750" cy="435354"/>
          </a:xfrm>
          <a:prstGeom prst="rect">
            <a:avLst/>
          </a:prstGeom>
          <a:solidFill>
            <a:srgbClr val="36696E"/>
          </a:solidFill>
        </p:spPr>
        <p:txBody>
          <a:bodyPr/>
          <a:lstStyle>
            <a:lvl1pPr marL="0" indent="0" algn="l" defTabSz="914400" rtl="0" eaLnBrk="1" latinLnBrk="0" hangingPunct="1">
              <a:lnSpc>
                <a:spcPct val="100000"/>
              </a:lnSpc>
              <a:spcBef>
                <a:spcPts val="1800"/>
              </a:spcBef>
              <a:buFont typeface="Arial" pitchFamily="34" charset="0"/>
              <a:buNone/>
              <a:defRPr sz="2000" kern="1200">
                <a:solidFill>
                  <a:schemeClr val="tx1"/>
                </a:solidFill>
                <a:latin typeface="+mj-lt"/>
                <a:ea typeface="+mn-ea"/>
                <a:cs typeface="+mn-cs"/>
              </a:defRPr>
            </a:lvl1pPr>
            <a:lvl2pPr marL="269875" indent="-269875" algn="l" defTabSz="914400" rtl="0" eaLnBrk="1" latinLnBrk="0" hangingPunct="1">
              <a:spcBef>
                <a:spcPts val="600"/>
              </a:spcBef>
              <a:buClr>
                <a:srgbClr val="FF0000"/>
              </a:buClr>
              <a:buFont typeface="Lato Black"/>
              <a:buChar char="&gt;"/>
              <a:defRPr sz="2000" kern="1200">
                <a:solidFill>
                  <a:schemeClr val="tx1"/>
                </a:solidFill>
                <a:latin typeface="+mn-lt"/>
                <a:ea typeface="+mn-ea"/>
                <a:cs typeface="+mn-cs"/>
              </a:defRPr>
            </a:lvl2pPr>
            <a:lvl3pPr marL="544513" indent="-285750" algn="l" defTabSz="914400" rtl="0" eaLnBrk="1" latinLnBrk="0" hangingPunct="1">
              <a:spcBef>
                <a:spcPts val="600"/>
              </a:spcBef>
              <a:buClr>
                <a:srgbClr val="FF0000"/>
              </a:buClr>
              <a:buFont typeface="Lato Black" pitchFamily="34" charset="0"/>
              <a:buChar char="&gt;"/>
              <a:defRPr sz="1800" kern="1200">
                <a:solidFill>
                  <a:schemeClr val="tx1"/>
                </a:solidFill>
                <a:latin typeface="+mn-lt"/>
                <a:ea typeface="+mn-ea"/>
                <a:cs typeface="+mn-cs"/>
              </a:defRPr>
            </a:lvl3pPr>
            <a:lvl4pPr marL="806450" indent="-266700" algn="l" defTabSz="914400" rtl="0" eaLnBrk="1" latinLnBrk="0" hangingPunct="1">
              <a:spcBef>
                <a:spcPts val="600"/>
              </a:spcBef>
              <a:buClr>
                <a:srgbClr val="FF0000"/>
              </a:buClr>
              <a:buFont typeface="Lato Black" pitchFamily="34" charset="0"/>
              <a:buChar char="&gt;"/>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389DCF"/>
              </a:buClr>
              <a:buSzPct val="80000"/>
            </a:pPr>
            <a:r>
              <a:rPr lang="en-GB" b="1" dirty="0" smtClean="0">
                <a:solidFill>
                  <a:schemeClr val="bg1"/>
                </a:solidFill>
              </a:rPr>
              <a:t>Always consider your client’s safety</a:t>
            </a:r>
          </a:p>
        </p:txBody>
      </p:sp>
    </p:spTree>
    <p:extLst>
      <p:ext uri="{BB962C8B-B14F-4D97-AF65-F5344CB8AC3E}">
        <p14:creationId xmlns:p14="http://schemas.microsoft.com/office/powerpoint/2010/main" val="326515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17838085XLarg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86016" y="996688"/>
            <a:ext cx="3288960" cy="4160550"/>
          </a:xfrm>
          <a:prstGeom prst="rect">
            <a:avLst/>
          </a:prstGeom>
        </p:spPr>
      </p:pic>
      <p:sp>
        <p:nvSpPr>
          <p:cNvPr id="7" name="Title 1"/>
          <p:cNvSpPr>
            <a:spLocks noGrp="1"/>
          </p:cNvSpPr>
          <p:nvPr>
            <p:ph type="title"/>
          </p:nvPr>
        </p:nvSpPr>
        <p:spPr>
          <a:xfrm>
            <a:off x="250827" y="217505"/>
            <a:ext cx="8701887" cy="743579"/>
          </a:xfrm>
        </p:spPr>
        <p:txBody>
          <a:bodyPr/>
          <a:lstStyle/>
          <a:p>
            <a:pPr>
              <a:lnSpc>
                <a:spcPct val="90000"/>
              </a:lnSpc>
            </a:pPr>
            <a:r>
              <a:rPr lang="en-US" dirty="0" smtClean="0"/>
              <a:t>Help with financial abuse</a:t>
            </a:r>
            <a:br>
              <a:rPr lang="en-US" dirty="0" smtClean="0"/>
            </a:br>
            <a:r>
              <a:rPr lang="en-US" dirty="0" smtClean="0">
                <a:solidFill>
                  <a:srgbClr val="36696E"/>
                </a:solidFill>
              </a:rPr>
              <a:t>Women</a:t>
            </a:r>
            <a:endParaRPr lang="en-US" sz="4000" b="1" dirty="0">
              <a:solidFill>
                <a:srgbClr val="36696E"/>
              </a:solidFill>
            </a:endParaRPr>
          </a:p>
        </p:txBody>
      </p:sp>
      <p:sp>
        <p:nvSpPr>
          <p:cNvPr id="8" name="Text Placeholder 2"/>
          <p:cNvSpPr>
            <a:spLocks noGrp="1"/>
          </p:cNvSpPr>
          <p:nvPr>
            <p:ph type="body" sz="quarter" idx="13"/>
          </p:nvPr>
        </p:nvSpPr>
        <p:spPr>
          <a:xfrm>
            <a:off x="246302" y="1457325"/>
            <a:ext cx="6510098" cy="3025000"/>
          </a:xfrm>
        </p:spPr>
        <p:txBody>
          <a:bodyPr/>
          <a:lstStyle/>
          <a:p>
            <a:pPr>
              <a:spcBef>
                <a:spcPts val="600"/>
              </a:spcBef>
              <a:buClr>
                <a:srgbClr val="36696E"/>
              </a:buClr>
              <a:buSzPct val="80000"/>
            </a:pPr>
            <a:r>
              <a:rPr lang="en-GB" sz="1800" b="1" dirty="0"/>
              <a:t>Women’s Aid </a:t>
            </a:r>
            <a:r>
              <a:rPr lang="en-GB" sz="1800" dirty="0"/>
              <a:t>can offer help and support if you’re experiencing financial </a:t>
            </a:r>
            <a:r>
              <a:rPr lang="en-GB" sz="1800" dirty="0" smtClean="0"/>
              <a:t>abuse</a:t>
            </a:r>
            <a:r>
              <a:rPr lang="en-GB" sz="1800" dirty="0"/>
              <a:t>.</a:t>
            </a:r>
          </a:p>
          <a:p>
            <a:pPr marL="285750" indent="-285750">
              <a:spcBef>
                <a:spcPts val="600"/>
              </a:spcBef>
              <a:buClr>
                <a:srgbClr val="36696E"/>
              </a:buClr>
              <a:buSzPct val="80000"/>
              <a:buFont typeface="Lucida Grande"/>
              <a:buChar char="&gt;"/>
            </a:pPr>
            <a:r>
              <a:rPr lang="en-GB" sz="1800" dirty="0"/>
              <a:t>Your local Women’s Aid organisation might also be able </a:t>
            </a:r>
            <a:r>
              <a:rPr lang="en-GB" sz="1800" dirty="0" smtClean="0"/>
              <a:t/>
            </a:r>
            <a:br>
              <a:rPr lang="en-GB" sz="1800" dirty="0" smtClean="0"/>
            </a:br>
            <a:r>
              <a:rPr lang="en-GB" sz="1800" dirty="0" smtClean="0"/>
              <a:t>to </a:t>
            </a:r>
            <a:r>
              <a:rPr lang="en-GB" sz="1800" dirty="0"/>
              <a:t>recommend a suitable solicitor if you need one</a:t>
            </a:r>
            <a:r>
              <a:rPr lang="en-GB" sz="1800" dirty="0" smtClean="0"/>
              <a:t>.</a:t>
            </a:r>
            <a:endParaRPr lang="en-GB" sz="1800" dirty="0"/>
          </a:p>
          <a:p>
            <a:pPr marL="285750" indent="-285750">
              <a:spcBef>
                <a:spcPts val="600"/>
              </a:spcBef>
              <a:buClr>
                <a:srgbClr val="36696E"/>
              </a:buClr>
              <a:buSzPct val="80000"/>
              <a:buFont typeface="Lucida Grande"/>
              <a:buChar char="&gt;"/>
            </a:pPr>
            <a:r>
              <a:rPr lang="en-GB" sz="1800" dirty="0"/>
              <a:t>You can find information on their websites or by calling </a:t>
            </a:r>
            <a:r>
              <a:rPr lang="en-GB" sz="1800" dirty="0" smtClean="0"/>
              <a:t/>
            </a:r>
            <a:br>
              <a:rPr lang="en-GB" sz="1800" dirty="0" smtClean="0"/>
            </a:br>
            <a:r>
              <a:rPr lang="en-GB" sz="1800" dirty="0" smtClean="0"/>
              <a:t>their </a:t>
            </a:r>
            <a:r>
              <a:rPr lang="en-GB" sz="1800" dirty="0"/>
              <a:t>helpline.</a:t>
            </a:r>
          </a:p>
          <a:p>
            <a:pPr marL="285750" indent="-285750">
              <a:spcBef>
                <a:spcPts val="600"/>
              </a:spcBef>
              <a:buClr>
                <a:srgbClr val="36696E"/>
              </a:buClr>
              <a:buSzPct val="80000"/>
              <a:buFont typeface="Lucida Grande"/>
              <a:buChar char="&gt;"/>
            </a:pPr>
            <a:r>
              <a:rPr lang="en-GB" sz="1800" dirty="0" smtClean="0"/>
              <a:t>In </a:t>
            </a:r>
            <a:r>
              <a:rPr lang="en-GB" sz="1800" dirty="0"/>
              <a:t>England go onto the Women’s Aid website or call the </a:t>
            </a:r>
            <a:r>
              <a:rPr lang="en-GB" sz="1800" dirty="0" err="1" smtClean="0"/>
              <a:t>freephone</a:t>
            </a:r>
            <a:r>
              <a:rPr lang="en-GB" sz="1800" dirty="0" smtClean="0"/>
              <a:t> </a:t>
            </a:r>
            <a:r>
              <a:rPr lang="en-GB" sz="1800" dirty="0"/>
              <a:t>24 </a:t>
            </a:r>
            <a:r>
              <a:rPr lang="en-GB" sz="1800" dirty="0" smtClean="0"/>
              <a:t>hour </a:t>
            </a:r>
            <a:r>
              <a:rPr lang="en-GB" sz="1800" dirty="0"/>
              <a:t>National Domestic Violence Helpline (run in partnership between Women’s Aid and Refuge) on 0808 2000 247</a:t>
            </a:r>
            <a:r>
              <a:rPr lang="en-GB" dirty="0"/>
              <a:t>.</a:t>
            </a:r>
          </a:p>
        </p:txBody>
      </p:sp>
    </p:spTree>
    <p:extLst>
      <p:ext uri="{BB962C8B-B14F-4D97-AF65-F5344CB8AC3E}">
        <p14:creationId xmlns:p14="http://schemas.microsoft.com/office/powerpoint/2010/main" val="106236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64432" y="1203598"/>
            <a:ext cx="2626601" cy="3939902"/>
          </a:xfrm>
          <a:prstGeom prst="rect">
            <a:avLst/>
          </a:prstGeom>
        </p:spPr>
      </p:pic>
      <p:sp>
        <p:nvSpPr>
          <p:cNvPr id="21" name="Title 1"/>
          <p:cNvSpPr>
            <a:spLocks noGrp="1"/>
          </p:cNvSpPr>
          <p:nvPr>
            <p:ph type="title"/>
          </p:nvPr>
        </p:nvSpPr>
        <p:spPr>
          <a:xfrm>
            <a:off x="250827" y="217505"/>
            <a:ext cx="8701887" cy="743579"/>
          </a:xfrm>
        </p:spPr>
        <p:txBody>
          <a:bodyPr/>
          <a:lstStyle/>
          <a:p>
            <a:pPr>
              <a:lnSpc>
                <a:spcPct val="90000"/>
              </a:lnSpc>
            </a:pPr>
            <a:r>
              <a:rPr lang="en-US" dirty="0" smtClean="0"/>
              <a:t>Help with financial abuse</a:t>
            </a:r>
            <a:br>
              <a:rPr lang="en-US" dirty="0" smtClean="0"/>
            </a:br>
            <a:r>
              <a:rPr lang="en-US" dirty="0" smtClean="0">
                <a:solidFill>
                  <a:srgbClr val="36696E"/>
                </a:solidFill>
              </a:rPr>
              <a:t>Men</a:t>
            </a:r>
            <a:endParaRPr lang="en-US" sz="4000" b="1" dirty="0">
              <a:solidFill>
                <a:srgbClr val="36696E"/>
              </a:solidFill>
            </a:endParaRPr>
          </a:p>
        </p:txBody>
      </p:sp>
      <p:sp>
        <p:nvSpPr>
          <p:cNvPr id="22" name="Text Placeholder 2"/>
          <p:cNvSpPr>
            <a:spLocks noGrp="1"/>
          </p:cNvSpPr>
          <p:nvPr>
            <p:ph type="body" sz="quarter" idx="13"/>
          </p:nvPr>
        </p:nvSpPr>
        <p:spPr>
          <a:xfrm>
            <a:off x="246302" y="1457325"/>
            <a:ext cx="6510098" cy="3025000"/>
          </a:xfrm>
        </p:spPr>
        <p:txBody>
          <a:bodyPr/>
          <a:lstStyle/>
          <a:p>
            <a:pPr>
              <a:spcBef>
                <a:spcPts val="600"/>
              </a:spcBef>
              <a:buClr>
                <a:srgbClr val="36696E"/>
              </a:buClr>
              <a:buSzPct val="80000"/>
            </a:pPr>
            <a:r>
              <a:rPr lang="en-GB" sz="1800" b="1" dirty="0" smtClean="0"/>
              <a:t>Men’s Advice Line</a:t>
            </a:r>
            <a:endParaRPr lang="en-GB" sz="1800" b="1" dirty="0"/>
          </a:p>
          <a:p>
            <a:pPr marL="285750" indent="-285750">
              <a:spcBef>
                <a:spcPts val="600"/>
              </a:spcBef>
              <a:buClr>
                <a:srgbClr val="36696E"/>
              </a:buClr>
              <a:buSzPct val="80000"/>
              <a:buFont typeface="Lucida Grande"/>
              <a:buChar char="&gt;"/>
            </a:pPr>
            <a:r>
              <a:rPr lang="en-GB" sz="1800" dirty="0"/>
              <a:t>Call the Men’s Advice Line on 0808 8010 327. </a:t>
            </a:r>
            <a:r>
              <a:rPr lang="en-GB" sz="1800" dirty="0" smtClean="0"/>
              <a:t/>
            </a:r>
            <a:br>
              <a:rPr lang="en-GB" sz="1800" dirty="0" smtClean="0"/>
            </a:br>
            <a:r>
              <a:rPr lang="en-GB" sz="1800" dirty="0" smtClean="0"/>
              <a:t>It’s </a:t>
            </a:r>
            <a:r>
              <a:rPr lang="en-GB" sz="1800" dirty="0"/>
              <a:t>free from landlines and most mobile </a:t>
            </a:r>
            <a:r>
              <a:rPr lang="en-GB" sz="1800" dirty="0" smtClean="0"/>
              <a:t>phones.</a:t>
            </a:r>
          </a:p>
          <a:p>
            <a:pPr marL="285750" indent="-285750">
              <a:spcBef>
                <a:spcPts val="600"/>
              </a:spcBef>
              <a:buClr>
                <a:srgbClr val="36696E"/>
              </a:buClr>
              <a:buSzPct val="80000"/>
              <a:buFont typeface="Lucida Grande"/>
              <a:buChar char="&gt;"/>
            </a:pPr>
            <a:r>
              <a:rPr lang="en-GB" sz="1800" dirty="0"/>
              <a:t>It provides emotional support, practical advice and can signpost you to other services for specialist help</a:t>
            </a:r>
            <a:r>
              <a:rPr lang="en-GB" sz="1800" dirty="0" smtClean="0"/>
              <a:t>.</a:t>
            </a:r>
            <a:endParaRPr lang="en-GB" dirty="0"/>
          </a:p>
        </p:txBody>
      </p:sp>
    </p:spTree>
    <p:extLst>
      <p:ext uri="{BB962C8B-B14F-4D97-AF65-F5344CB8AC3E}">
        <p14:creationId xmlns:p14="http://schemas.microsoft.com/office/powerpoint/2010/main" val="191701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50827" y="217505"/>
            <a:ext cx="8701887" cy="743579"/>
          </a:xfrm>
        </p:spPr>
        <p:txBody>
          <a:bodyPr/>
          <a:lstStyle/>
          <a:p>
            <a:pPr>
              <a:lnSpc>
                <a:spcPct val="90000"/>
              </a:lnSpc>
            </a:pPr>
            <a:r>
              <a:rPr lang="en-US" dirty="0" smtClean="0"/>
              <a:t>Vulnerable clients</a:t>
            </a:r>
            <a:br>
              <a:rPr lang="en-US" dirty="0" smtClean="0"/>
            </a:br>
            <a:r>
              <a:rPr lang="en-US" dirty="0" smtClean="0">
                <a:solidFill>
                  <a:srgbClr val="36696E"/>
                </a:solidFill>
              </a:rPr>
              <a:t>What is vulnerability?</a:t>
            </a:r>
            <a:endParaRPr lang="en-US" sz="4000" b="1" dirty="0">
              <a:solidFill>
                <a:srgbClr val="36696E"/>
              </a:solidFill>
            </a:endParaRPr>
          </a:p>
        </p:txBody>
      </p:sp>
    </p:spTree>
    <p:extLst>
      <p:ext uri="{BB962C8B-B14F-4D97-AF65-F5344CB8AC3E}">
        <p14:creationId xmlns:p14="http://schemas.microsoft.com/office/powerpoint/2010/main" val="1285247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FI 2013">
      <a:dk1>
        <a:srgbClr val="000000"/>
      </a:dk1>
      <a:lt1>
        <a:sysClr val="window" lastClr="FFFFFF"/>
      </a:lt1>
      <a:dk2>
        <a:srgbClr val="000000"/>
      </a:dk2>
      <a:lt2>
        <a:srgbClr val="D1D3D4"/>
      </a:lt2>
      <a:accent1>
        <a:srgbClr val="424716"/>
      </a:accent1>
      <a:accent2>
        <a:srgbClr val="00853F"/>
      </a:accent2>
      <a:accent3>
        <a:srgbClr val="9FA617"/>
      </a:accent3>
      <a:accent4>
        <a:srgbClr val="C1CD23"/>
      </a:accent4>
      <a:accent5>
        <a:srgbClr val="007275"/>
      </a:accent5>
      <a:accent6>
        <a:srgbClr val="13B5EA"/>
      </a:accent6>
      <a:hlink>
        <a:srgbClr val="9FA617"/>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737</TotalTime>
  <Words>1379</Words>
  <Application>Microsoft Office PowerPoint</Application>
  <PresentationFormat>On-screen Show (16:9)</PresentationFormat>
  <Paragraphs>234</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Lucida Grande</vt:lpstr>
      <vt:lpstr>MuseoSans-300</vt:lpstr>
      <vt:lpstr>MuseoSlab-700</vt:lpstr>
      <vt:lpstr>Lato Black</vt:lpstr>
      <vt:lpstr>Arial</vt:lpstr>
      <vt:lpstr>Default Theme</vt:lpstr>
      <vt:lpstr>Financial capability for  frontline workers</vt:lpstr>
      <vt:lpstr>What are the most common scenarios involving clients with low English skills and low financial capability?</vt:lpstr>
      <vt:lpstr>PowerPoint Presentation</vt:lpstr>
      <vt:lpstr>Scenario 1</vt:lpstr>
      <vt:lpstr>Financial abuse</vt:lpstr>
      <vt:lpstr>How can you help Sonia?</vt:lpstr>
      <vt:lpstr>Help with financial abuse Women</vt:lpstr>
      <vt:lpstr>Help with financial abuse Men</vt:lpstr>
      <vt:lpstr>Vulnerable clients What is vulnerability?</vt:lpstr>
      <vt:lpstr>Financial Conduct Authority (FCA) Definition</vt:lpstr>
      <vt:lpstr>Consumer credit Sourcebook (CONC) Definition</vt:lpstr>
      <vt:lpstr>Who is at risk of detriment?</vt:lpstr>
      <vt:lpstr>Financial capability and vulnerability: clients with low English skills.</vt:lpstr>
      <vt:lpstr>Referring and signposting</vt:lpstr>
      <vt:lpstr>Your doubts </vt:lpstr>
      <vt:lpstr>Exercise Which bills do you pay first, when you have little money?</vt:lpstr>
      <vt:lpstr>Bills </vt:lpstr>
      <vt:lpstr>Bills </vt:lpstr>
      <vt:lpstr>Bills</vt:lpstr>
      <vt:lpstr>Scenario 2</vt:lpstr>
      <vt:lpstr>Debt advice</vt:lpstr>
      <vt:lpstr>Money advice</vt:lpstr>
      <vt:lpstr>Your doubts and learning</vt:lpstr>
      <vt:lpstr>Debt advice and your doubts</vt:lpstr>
      <vt:lpstr>PowerPoint Presentation</vt:lpstr>
      <vt:lpstr>Welfare benefits reform</vt:lpstr>
      <vt:lpstr>Scenario 3</vt:lpstr>
      <vt:lpstr>Universal Credit What is it?</vt:lpstr>
      <vt:lpstr>Universal Credit</vt:lpstr>
      <vt:lpstr>Universal Credit</vt:lpstr>
      <vt:lpstr>Universal Credit</vt:lpstr>
      <vt:lpstr>Universal Credit</vt:lpstr>
      <vt:lpstr>Universal Credit</vt:lpstr>
      <vt:lpstr>Universal Credit</vt:lpstr>
      <vt:lpstr>Universal Credit</vt:lpstr>
      <vt:lpstr>Help with Universal Credit</vt:lpstr>
      <vt:lpstr>Income and taxation</vt:lpstr>
      <vt:lpstr>Income and taxation</vt:lpstr>
      <vt:lpstr>Payslips</vt:lpstr>
      <vt:lpstr>Payslips</vt:lpstr>
      <vt:lpstr>Tax code What is it?</vt:lpstr>
      <vt:lpstr>Tax code</vt:lpstr>
      <vt:lpstr>Tax code</vt:lpstr>
      <vt:lpstr>Tax code</vt:lpstr>
      <vt:lpstr>Tax code Exercise 1</vt:lpstr>
      <vt:lpstr>Tax code Exercise 1</vt:lpstr>
      <vt:lpstr>Where to go for help?</vt:lpstr>
    </vt:vector>
  </TitlesOfParts>
  <Company>FrancesHerrodDesign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herrod</dc:creator>
  <cp:lastModifiedBy>Vicky Rebori</cp:lastModifiedBy>
  <cp:revision>116</cp:revision>
  <cp:lastPrinted>2018-06-01T11:45:19Z</cp:lastPrinted>
  <dcterms:created xsi:type="dcterms:W3CDTF">2018-05-18T07:30:33Z</dcterms:created>
  <dcterms:modified xsi:type="dcterms:W3CDTF">2018-07-27T14:06:14Z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