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1" r:id="rId17"/>
    <p:sldId id="277" r:id="rId18"/>
    <p:sldId id="278" r:id="rId19"/>
    <p:sldId id="279" r:id="rId20"/>
    <p:sldId id="280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6">
          <p15:clr>
            <a:srgbClr val="A4A3A4"/>
          </p15:clr>
        </p15:guide>
        <p15:guide id="2" pos="283">
          <p15:clr>
            <a:srgbClr val="A4A3A4"/>
          </p15:clr>
        </p15:guide>
        <p15:guide id="3" pos="1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0081"/>
    <a:srgbClr val="751669"/>
    <a:srgbClr val="388AD4"/>
    <a:srgbClr val="76AA35"/>
    <a:srgbClr val="E65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114" y="834"/>
      </p:cViewPr>
      <p:guideLst>
        <p:guide orient="horz" pos="2746"/>
        <p:guide pos="283"/>
        <p:guide pos="1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46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45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217505"/>
            <a:ext cx="6560601" cy="743579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lang="en-US" dirty="0" smtClean="0"/>
              <a:t>CLICK TO EDIT MASTER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6301" y="996554"/>
            <a:ext cx="7306705" cy="3236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040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41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dt="0"/>
  <p:txStyles>
    <p:titleStyle>
      <a:lvl1pPr algn="l" defTabSz="914400" rtl="0" eaLnBrk="1" latinLnBrk="0" hangingPunct="1">
        <a:lnSpc>
          <a:spcPts val="54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269875" indent="-269875" algn="l" defTabSz="914400" rtl="0" eaLnBrk="1" latinLnBrk="0" hangingPunct="1">
        <a:spcBef>
          <a:spcPts val="600"/>
        </a:spcBef>
        <a:buClr>
          <a:srgbClr val="FF0000"/>
        </a:buClr>
        <a:buFont typeface="Lato Black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4513" indent="-285750" algn="l" defTabSz="914400" rtl="0" eaLnBrk="1" latinLnBrk="0" hangingPunct="1">
        <a:spcBef>
          <a:spcPts val="600"/>
        </a:spcBef>
        <a:buClr>
          <a:srgbClr val="FF0000"/>
        </a:buClr>
        <a:buFont typeface="Lato Black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spcBef>
          <a:spcPts val="600"/>
        </a:spcBef>
        <a:buClr>
          <a:srgbClr val="FF0000"/>
        </a:buClr>
        <a:buFont typeface="Lato Black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W_PPT_purpl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589294"/>
            <a:ext cx="8681067" cy="743579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Payslips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477613"/>
            <a:ext cx="7306705" cy="585661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Unit 6: </a:t>
            </a:r>
            <a:r>
              <a:rPr lang="en-GB" dirty="0">
                <a:solidFill>
                  <a:schemeClr val="bg1"/>
                </a:solidFill>
              </a:rPr>
              <a:t>Basic </a:t>
            </a:r>
            <a:r>
              <a:rPr lang="en-GB" dirty="0" smtClean="0">
                <a:solidFill>
                  <a:schemeClr val="bg1"/>
                </a:solidFill>
              </a:rPr>
              <a:t>income </a:t>
            </a:r>
            <a:r>
              <a:rPr lang="en-GB" dirty="0">
                <a:solidFill>
                  <a:schemeClr val="bg1"/>
                </a:solidFill>
              </a:rPr>
              <a:t>and </a:t>
            </a:r>
            <a:r>
              <a:rPr lang="en-GB" dirty="0" smtClean="0">
                <a:solidFill>
                  <a:schemeClr val="bg1"/>
                </a:solidFill>
              </a:rPr>
              <a:t>taxation</a:t>
            </a:r>
            <a:endParaRPr lang="en-GB" dirty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49" y="4150264"/>
            <a:ext cx="1422537" cy="7066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80784" y="-697424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 err="1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502" y="1961674"/>
            <a:ext cx="19558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1121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Tax </a:t>
            </a:r>
            <a:r>
              <a:rPr lang="en-US" dirty="0" smtClean="0"/>
              <a:t>code</a:t>
            </a:r>
            <a:br>
              <a:rPr lang="en-US" dirty="0" smtClean="0"/>
            </a:br>
            <a:r>
              <a:rPr lang="en-US" dirty="0" smtClean="0">
                <a:solidFill>
                  <a:srgbClr val="8B0081"/>
                </a:solidFill>
              </a:rPr>
              <a:t>Exercise 1</a:t>
            </a:r>
            <a:endParaRPr lang="en-US" sz="4000" b="1" dirty="0">
              <a:solidFill>
                <a:srgbClr val="8B0081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573765"/>
            <a:ext cx="8174139" cy="2496275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An employee with the tax code 1185L 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can earn £11,850 before being taxed.</a:t>
            </a:r>
          </a:p>
          <a:p>
            <a:pPr marL="457200" lvl="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If they earn £27,000 per year, 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b="1" dirty="0" smtClean="0">
                <a:solidFill>
                  <a:srgbClr val="8B0081"/>
                </a:solidFill>
              </a:rPr>
              <a:t>how much is their taxable income?</a:t>
            </a:r>
          </a:p>
          <a:p>
            <a:pPr marL="457200" lvl="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403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1121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Tax </a:t>
            </a:r>
            <a:r>
              <a:rPr lang="en-US" dirty="0" smtClean="0"/>
              <a:t>code</a:t>
            </a:r>
            <a:br>
              <a:rPr lang="en-US" dirty="0" smtClean="0"/>
            </a:br>
            <a:r>
              <a:rPr lang="en-US" dirty="0" smtClean="0">
                <a:solidFill>
                  <a:srgbClr val="8B0081"/>
                </a:solidFill>
              </a:rPr>
              <a:t>Exercise 1</a:t>
            </a:r>
            <a:endParaRPr lang="en-US" sz="4000" b="1" dirty="0">
              <a:solidFill>
                <a:srgbClr val="8B0081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573765"/>
            <a:ext cx="8174139" cy="1474235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An employee with the tax code 1185L 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can earn £11,850 before being taxed.</a:t>
            </a:r>
          </a:p>
          <a:p>
            <a:pPr marL="457200" lvl="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If they earn £27,000 per year, 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b="1" dirty="0" smtClean="0">
                <a:solidFill>
                  <a:srgbClr val="8B0081"/>
                </a:solidFill>
              </a:rPr>
              <a:t>how much is their taxable income?</a:t>
            </a:r>
          </a:p>
          <a:p>
            <a:pPr marL="457200" lvl="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endParaRPr lang="en-GB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1797630" y="3538729"/>
            <a:ext cx="5078840" cy="77104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943147" y="3538729"/>
            <a:ext cx="2933323" cy="771046"/>
          </a:xfrm>
          <a:prstGeom prst="rightArrow">
            <a:avLst/>
          </a:prstGeom>
          <a:solidFill>
            <a:srgbClr val="8B0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2884" y="3069451"/>
            <a:ext cx="7295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00" dirty="0" smtClean="0"/>
              <a:t>£11,850</a:t>
            </a:r>
            <a:endParaRPr lang="en-GB" sz="1200" dirty="0"/>
          </a:p>
        </p:txBody>
      </p:sp>
      <p:sp>
        <p:nvSpPr>
          <p:cNvPr id="12" name="Rectangle 11"/>
          <p:cNvSpPr/>
          <p:nvPr/>
        </p:nvSpPr>
        <p:spPr>
          <a:xfrm>
            <a:off x="6042372" y="3069451"/>
            <a:ext cx="740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00" dirty="0" smtClean="0"/>
              <a:t>£27,000</a:t>
            </a:r>
            <a:endParaRPr lang="en-GB" sz="1200" dirty="0"/>
          </a:p>
        </p:txBody>
      </p:sp>
      <p:sp>
        <p:nvSpPr>
          <p:cNvPr id="13" name="Rectangle 12"/>
          <p:cNvSpPr/>
          <p:nvPr/>
        </p:nvSpPr>
        <p:spPr>
          <a:xfrm>
            <a:off x="5024936" y="4543052"/>
            <a:ext cx="740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00" b="1" dirty="0" smtClean="0">
                <a:solidFill>
                  <a:srgbClr val="8B0081"/>
                </a:solidFill>
              </a:rPr>
              <a:t>£15,150</a:t>
            </a:r>
            <a:endParaRPr lang="en-GB" sz="1200" b="1" dirty="0">
              <a:solidFill>
                <a:srgbClr val="8B008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43146" y="3333750"/>
            <a:ext cx="0" cy="34925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13296" y="3364104"/>
            <a:ext cx="0" cy="34925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90946" y="4195954"/>
            <a:ext cx="0" cy="349250"/>
          </a:xfrm>
          <a:prstGeom prst="straightConnector1">
            <a:avLst/>
          </a:prstGeom>
          <a:ln>
            <a:solidFill>
              <a:srgbClr val="8B008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2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1121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Tax </a:t>
            </a:r>
            <a:r>
              <a:rPr lang="en-US" dirty="0" smtClean="0"/>
              <a:t>code</a:t>
            </a:r>
            <a:br>
              <a:rPr lang="en-US" dirty="0" smtClean="0"/>
            </a:br>
            <a:r>
              <a:rPr lang="en-US" dirty="0" smtClean="0">
                <a:solidFill>
                  <a:srgbClr val="8B0081"/>
                </a:solidFill>
              </a:rPr>
              <a:t>Exercise 2</a:t>
            </a:r>
            <a:endParaRPr lang="en-US" sz="4000" b="1" dirty="0">
              <a:solidFill>
                <a:srgbClr val="8B0081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46301" y="1573765"/>
            <a:ext cx="4154249" cy="29537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Rob has a tax code K474 and a salary of £17,000.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His payslip shows that he has paid HMRC £125 for the last four months. 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Rob thinks that this cannot be right but he doesn’t know where to go…</a:t>
            </a:r>
            <a:endParaRPr lang="en-GB" dirty="0" smtClean="0"/>
          </a:p>
        </p:txBody>
      </p:sp>
      <p:pic>
        <p:nvPicPr>
          <p:cNvPr id="5" name="Picture 4" descr="iStock_000018433056XL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26840"/>
            <a:ext cx="2544440" cy="38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1121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Tax </a:t>
            </a:r>
            <a:r>
              <a:rPr lang="en-US" dirty="0" smtClean="0"/>
              <a:t>code</a:t>
            </a:r>
            <a:br>
              <a:rPr lang="en-US" dirty="0" smtClean="0"/>
            </a:br>
            <a:r>
              <a:rPr lang="en-US" dirty="0" smtClean="0">
                <a:solidFill>
                  <a:srgbClr val="8B0081"/>
                </a:solidFill>
              </a:rPr>
              <a:t>Exercise 2</a:t>
            </a:r>
            <a:endParaRPr lang="en-US" sz="4000" b="1" dirty="0">
              <a:solidFill>
                <a:srgbClr val="8B0081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573765"/>
            <a:ext cx="4154249" cy="2953785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Rob has a tax code K474 and a salary of £17,000.</a:t>
            </a:r>
          </a:p>
          <a:p>
            <a:pPr marL="457200" lvl="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His payslip shows that he has paid HMRC £125 for the last four months. </a:t>
            </a:r>
          </a:p>
          <a:p>
            <a:pPr marL="457200" lvl="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Rob thinks that this cannot be right but he doesn’t know where to go…</a:t>
            </a:r>
            <a:endParaRPr lang="en-GB" dirty="0" smtClean="0"/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4798465" y="1573765"/>
            <a:ext cx="4154249" cy="29537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b="1" dirty="0" smtClean="0">
                <a:solidFill>
                  <a:srgbClr val="8B0081"/>
                </a:solidFill>
              </a:rPr>
              <a:t>Step 1: What is the taxable income on £17,000?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249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1121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Tax </a:t>
            </a:r>
            <a:r>
              <a:rPr lang="en-US" dirty="0" smtClean="0"/>
              <a:t>code</a:t>
            </a:r>
            <a:br>
              <a:rPr lang="en-US" dirty="0" smtClean="0"/>
            </a:br>
            <a:r>
              <a:rPr lang="en-US" dirty="0" smtClean="0">
                <a:solidFill>
                  <a:srgbClr val="8B0081"/>
                </a:solidFill>
              </a:rPr>
              <a:t>Exercise 2</a:t>
            </a:r>
            <a:endParaRPr lang="en-US" sz="4000" b="1" dirty="0">
              <a:solidFill>
                <a:srgbClr val="8B008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330748" y="2804116"/>
            <a:ext cx="3471652" cy="52705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797321" y="2804116"/>
            <a:ext cx="2005079" cy="527050"/>
          </a:xfrm>
          <a:prstGeom prst="rightArrow">
            <a:avLst/>
          </a:prstGeom>
          <a:solidFill>
            <a:srgbClr val="8B0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5020" y="2408242"/>
            <a:ext cx="804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/>
              <a:t>£11,850</a:t>
            </a:r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8080819" y="2408242"/>
            <a:ext cx="7591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/>
              <a:t>£17,000</a:t>
            </a:r>
            <a:endParaRPr lang="en-GB" sz="1200" dirty="0"/>
          </a:p>
        </p:txBody>
      </p:sp>
      <p:sp>
        <p:nvSpPr>
          <p:cNvPr id="11" name="Rectangle 10"/>
          <p:cNvSpPr/>
          <p:nvPr/>
        </p:nvSpPr>
        <p:spPr>
          <a:xfrm>
            <a:off x="7431366" y="3490624"/>
            <a:ext cx="6985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b="1" dirty="0" smtClean="0">
                <a:solidFill>
                  <a:srgbClr val="8B0081"/>
                </a:solidFill>
              </a:rPr>
              <a:t>£5,150</a:t>
            </a:r>
            <a:endParaRPr lang="en-GB" sz="1200" b="1" dirty="0">
              <a:solidFill>
                <a:srgbClr val="8B008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797320" y="2664002"/>
            <a:ext cx="0" cy="23873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460396" y="2684751"/>
            <a:ext cx="0" cy="23873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786967" y="3253364"/>
            <a:ext cx="0" cy="238731"/>
          </a:xfrm>
          <a:prstGeom prst="straightConnector1">
            <a:avLst/>
          </a:prstGeom>
          <a:ln>
            <a:solidFill>
              <a:srgbClr val="8B008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 txBox="1">
            <a:spLocks/>
          </p:cNvSpPr>
          <p:nvPr/>
        </p:nvSpPr>
        <p:spPr>
          <a:xfrm>
            <a:off x="246301" y="1573765"/>
            <a:ext cx="4154249" cy="29537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Rob has a tax code K474 and a salary of £17,000.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His payslip shows that he has paid HMRC £125 for the last four months. 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Rob thinks that this cannot be right but he doesn’t know where to go…</a:t>
            </a:r>
            <a:endParaRPr lang="en-GB" dirty="0" smtClean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4798465" y="1573765"/>
            <a:ext cx="4154249" cy="8328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b="1" dirty="0" smtClean="0">
                <a:solidFill>
                  <a:srgbClr val="8B0081"/>
                </a:solidFill>
              </a:rPr>
              <a:t>Step 1: What is the taxable income on £17,000?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509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1121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Tax </a:t>
            </a:r>
            <a:r>
              <a:rPr lang="en-US" dirty="0" smtClean="0"/>
              <a:t>code</a:t>
            </a:r>
            <a:br>
              <a:rPr lang="en-US" dirty="0" smtClean="0"/>
            </a:br>
            <a:r>
              <a:rPr lang="en-US" dirty="0" smtClean="0">
                <a:solidFill>
                  <a:srgbClr val="8B0081"/>
                </a:solidFill>
              </a:rPr>
              <a:t>Exercise 2</a:t>
            </a:r>
            <a:endParaRPr lang="en-US" sz="4000" b="1" dirty="0">
              <a:solidFill>
                <a:srgbClr val="8B0081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246301" y="1573765"/>
            <a:ext cx="4154249" cy="29537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Rob has a tax code K474 and a salary of £17,000.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His payslip shows that he has paid HMRC £125 for the last four months. 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Rob thinks that this cannot be right but he doesn’t know where to go…</a:t>
            </a:r>
            <a:endParaRPr lang="en-GB" dirty="0" smtClean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798465" y="1573765"/>
            <a:ext cx="4154249" cy="16202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b="1" dirty="0" smtClean="0">
                <a:solidFill>
                  <a:srgbClr val="8B0081"/>
                </a:solidFill>
              </a:rPr>
              <a:t>Step 1: What is the taxable income on £17,000?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b="1" dirty="0" smtClean="0"/>
              <a:t>The taxable income is £5,150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14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1121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Tax c</a:t>
            </a:r>
            <a:r>
              <a:rPr lang="en-US" dirty="0" smtClean="0"/>
              <a:t>ode</a:t>
            </a:r>
            <a:br>
              <a:rPr lang="en-US" dirty="0" smtClean="0"/>
            </a:br>
            <a:r>
              <a:rPr lang="en-US" dirty="0" smtClean="0">
                <a:solidFill>
                  <a:srgbClr val="8B0081"/>
                </a:solidFill>
              </a:rPr>
              <a:t>Exercise 2</a:t>
            </a:r>
            <a:endParaRPr lang="en-US" sz="4000" b="1" dirty="0">
              <a:solidFill>
                <a:srgbClr val="8B008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46301" y="1573765"/>
            <a:ext cx="4154249" cy="29537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Rob has a tax code K474 and a salary of £17,000.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His payslip shows that he has paid HMRC £125 for the last four months. 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Rob thinks that this cannot be right but he doesn’t know where to go…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98465" y="1573765"/>
            <a:ext cx="4154249" cy="16202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b="1" dirty="0" smtClean="0">
                <a:solidFill>
                  <a:srgbClr val="8B0081"/>
                </a:solidFill>
              </a:rPr>
              <a:t>Step 1: What is the taxable income on £17,000?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b="1" dirty="0" smtClean="0">
                <a:solidFill>
                  <a:srgbClr val="000000"/>
                </a:solidFill>
              </a:rPr>
              <a:t>The taxable income is £5,150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b="1" dirty="0" smtClean="0">
                <a:solidFill>
                  <a:srgbClr val="8B0081"/>
                </a:solidFill>
              </a:rPr>
              <a:t>Step 2: How much does he have to pay?</a:t>
            </a:r>
          </a:p>
        </p:txBody>
      </p:sp>
    </p:spTree>
    <p:extLst>
      <p:ext uri="{BB962C8B-B14F-4D97-AF65-F5344CB8AC3E}">
        <p14:creationId xmlns:p14="http://schemas.microsoft.com/office/powerpoint/2010/main" val="19531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1121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Tax c</a:t>
            </a:r>
            <a:r>
              <a:rPr lang="en-US" dirty="0" smtClean="0"/>
              <a:t>ode</a:t>
            </a:r>
            <a:br>
              <a:rPr lang="en-US" dirty="0" smtClean="0"/>
            </a:br>
            <a:r>
              <a:rPr lang="en-US" dirty="0" smtClean="0">
                <a:solidFill>
                  <a:srgbClr val="8B0081"/>
                </a:solidFill>
              </a:rPr>
              <a:t>Exercise 2</a:t>
            </a:r>
            <a:endParaRPr lang="en-US" sz="4000" b="1" dirty="0">
              <a:solidFill>
                <a:srgbClr val="8B008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46301" y="1573765"/>
            <a:ext cx="4154249" cy="29537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Rob has a tax code K474 and a salary of £17,000.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His payslip shows that he has paid HMRC £125 for the last four months. 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Rob thinks that this cannot be right but he doesn’t know where to go…</a:t>
            </a:r>
            <a:endParaRPr lang="en-GB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98465" y="1573765"/>
            <a:ext cx="4154249" cy="16202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b="1" dirty="0" smtClean="0">
                <a:solidFill>
                  <a:srgbClr val="8B0081"/>
                </a:solidFill>
              </a:rPr>
              <a:t>Step 1: What is the taxable income on £17,000?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b="1" dirty="0" smtClean="0"/>
              <a:t>The taxable income is £5,150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b="1" dirty="0" smtClean="0">
                <a:solidFill>
                  <a:srgbClr val="8B0081"/>
                </a:solidFill>
              </a:rPr>
              <a:t>Step 2: How much does he have to pay?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256441" y="3443140"/>
            <a:ext cx="4154249" cy="16202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8B0081"/>
              </a:buClr>
              <a:buSzPct val="80000"/>
            </a:pPr>
            <a:r>
              <a:rPr lang="en-GB" b="1" dirty="0" smtClean="0">
                <a:solidFill>
                  <a:srgbClr val="FF0000"/>
                </a:solidFill>
              </a:rPr>
              <a:t>20% of £5,150 = £1,030</a:t>
            </a:r>
          </a:p>
          <a:p>
            <a:pPr>
              <a:spcBef>
                <a:spcPts val="600"/>
              </a:spcBef>
              <a:buClr>
                <a:srgbClr val="8B0081"/>
              </a:buClr>
              <a:buSzPct val="80000"/>
            </a:pPr>
            <a:r>
              <a:rPr lang="en-GB" b="1" dirty="0">
                <a:solidFill>
                  <a:srgbClr val="FF0000"/>
                </a:solidFill>
              </a:rPr>
              <a:t>£</a:t>
            </a:r>
            <a:r>
              <a:rPr lang="en-GB" b="1" dirty="0" smtClean="0">
                <a:solidFill>
                  <a:srgbClr val="FF0000"/>
                </a:solidFill>
              </a:rPr>
              <a:t>1,030 divided by 12 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= £85.83 monthly tax</a:t>
            </a:r>
            <a:endParaRPr lang="en-GB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Clr>
                <a:srgbClr val="8B0081"/>
              </a:buClr>
              <a:buSzPct val="80000"/>
            </a:pPr>
            <a:endParaRPr lang="en-GB" b="1" dirty="0" smtClean="0">
              <a:solidFill>
                <a:srgbClr val="8B0081"/>
              </a:solidFill>
            </a:endParaRP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299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1121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Tax </a:t>
            </a:r>
            <a:r>
              <a:rPr lang="en-US" dirty="0" smtClean="0"/>
              <a:t>code</a:t>
            </a:r>
            <a:br>
              <a:rPr lang="en-US" dirty="0" smtClean="0"/>
            </a:br>
            <a:r>
              <a:rPr lang="en-US" dirty="0" smtClean="0">
                <a:solidFill>
                  <a:srgbClr val="8B0081"/>
                </a:solidFill>
              </a:rPr>
              <a:t>Exercise 2</a:t>
            </a:r>
            <a:endParaRPr lang="en-US" sz="4000" b="1" dirty="0">
              <a:solidFill>
                <a:srgbClr val="8B008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46301" y="1573765"/>
            <a:ext cx="4120789" cy="29537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b="1" dirty="0">
                <a:solidFill>
                  <a:srgbClr val="8B0081"/>
                </a:solidFill>
              </a:rPr>
              <a:t>Step </a:t>
            </a:r>
            <a:r>
              <a:rPr lang="en-GB" b="1" dirty="0" smtClean="0">
                <a:solidFill>
                  <a:srgbClr val="8B0081"/>
                </a:solidFill>
              </a:rPr>
              <a:t>3: What is a tax code starting with ‘K’?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sz="1800" dirty="0" smtClean="0">
                <a:solidFill>
                  <a:srgbClr val="000000"/>
                </a:solidFill>
              </a:rPr>
              <a:t>The </a:t>
            </a:r>
            <a:r>
              <a:rPr lang="en-GB" sz="1800" dirty="0">
                <a:solidFill>
                  <a:srgbClr val="000000"/>
                </a:solidFill>
              </a:rPr>
              <a:t>letter K is used in an employee’s tax code when deductions due for company benefits, state pension or tax owed from previous years are greater than their </a:t>
            </a:r>
            <a:r>
              <a:rPr lang="en-GB" sz="1800" dirty="0" smtClean="0">
                <a:solidFill>
                  <a:srgbClr val="000000"/>
                </a:solidFill>
              </a:rPr>
              <a:t>personal </a:t>
            </a:r>
            <a:r>
              <a:rPr lang="en-GB" sz="1800" dirty="0">
                <a:solidFill>
                  <a:srgbClr val="000000"/>
                </a:solidFill>
              </a:rPr>
              <a:t>a</a:t>
            </a:r>
            <a:r>
              <a:rPr lang="en-GB" sz="1800" dirty="0" smtClean="0">
                <a:solidFill>
                  <a:srgbClr val="000000"/>
                </a:solidFill>
              </a:rPr>
              <a:t>llowance</a:t>
            </a:r>
            <a:r>
              <a:rPr lang="en-GB" sz="18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endParaRPr lang="en-GB" b="1" dirty="0">
              <a:solidFill>
                <a:srgbClr val="8B0081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546088" y="1634587"/>
            <a:ext cx="2890042" cy="27246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8B0081"/>
              </a:buClr>
              <a:buSzPct val="80000"/>
            </a:pPr>
            <a:r>
              <a:rPr lang="en-GB" sz="1600" b="1" dirty="0" smtClean="0">
                <a:solidFill>
                  <a:srgbClr val="8B0081"/>
                </a:solidFill>
              </a:rPr>
              <a:t>For </a:t>
            </a:r>
            <a:r>
              <a:rPr lang="en-GB" sz="1600" b="1" dirty="0">
                <a:solidFill>
                  <a:srgbClr val="8B0081"/>
                </a:solidFill>
              </a:rPr>
              <a:t>example: </a:t>
            </a:r>
            <a:r>
              <a:rPr lang="en-GB" sz="1600" b="1" dirty="0" smtClean="0">
                <a:solidFill>
                  <a:srgbClr val="8B0081"/>
                </a:solidFill>
              </a:rPr>
              <a:t/>
            </a:r>
            <a:br>
              <a:rPr lang="en-GB" sz="1600" b="1" dirty="0" smtClean="0">
                <a:solidFill>
                  <a:srgbClr val="8B0081"/>
                </a:solidFill>
              </a:rPr>
            </a:br>
            <a:r>
              <a:rPr lang="en-GB" sz="1600" dirty="0" smtClean="0">
                <a:solidFill>
                  <a:srgbClr val="8B0081"/>
                </a:solidFill>
              </a:rPr>
              <a:t>An </a:t>
            </a:r>
            <a:r>
              <a:rPr lang="en-GB" sz="1600" dirty="0">
                <a:solidFill>
                  <a:srgbClr val="8B0081"/>
                </a:solidFill>
              </a:rPr>
              <a:t>employee has not paid </a:t>
            </a:r>
            <a:r>
              <a:rPr lang="en-GB" sz="1600" dirty="0" smtClean="0">
                <a:solidFill>
                  <a:srgbClr val="8B0081"/>
                </a:solidFill>
              </a:rPr>
              <a:t/>
            </a:r>
            <a:br>
              <a:rPr lang="en-GB" sz="1600" dirty="0" smtClean="0">
                <a:solidFill>
                  <a:srgbClr val="8B0081"/>
                </a:solidFill>
              </a:rPr>
            </a:br>
            <a:r>
              <a:rPr lang="en-GB" sz="1600" dirty="0" smtClean="0">
                <a:solidFill>
                  <a:srgbClr val="8B0081"/>
                </a:solidFill>
              </a:rPr>
              <a:t>tax </a:t>
            </a:r>
            <a:r>
              <a:rPr lang="en-GB" sz="1600" dirty="0">
                <a:solidFill>
                  <a:srgbClr val="8B0081"/>
                </a:solidFill>
              </a:rPr>
              <a:t>to HMRC when he was self-employed from 2014 </a:t>
            </a:r>
            <a:r>
              <a:rPr lang="en-GB" sz="1600" dirty="0" smtClean="0">
                <a:solidFill>
                  <a:srgbClr val="8B0081"/>
                </a:solidFill>
              </a:rPr>
              <a:t/>
            </a:r>
            <a:br>
              <a:rPr lang="en-GB" sz="1600" dirty="0" smtClean="0">
                <a:solidFill>
                  <a:srgbClr val="8B0081"/>
                </a:solidFill>
              </a:rPr>
            </a:br>
            <a:r>
              <a:rPr lang="en-GB" sz="1600" dirty="0" smtClean="0">
                <a:solidFill>
                  <a:srgbClr val="8B0081"/>
                </a:solidFill>
              </a:rPr>
              <a:t>to </a:t>
            </a:r>
            <a:r>
              <a:rPr lang="en-GB" sz="1600" dirty="0">
                <a:solidFill>
                  <a:srgbClr val="8B0081"/>
                </a:solidFill>
              </a:rPr>
              <a:t>2017. </a:t>
            </a:r>
            <a:r>
              <a:rPr lang="en-GB" sz="1600" dirty="0" smtClean="0">
                <a:solidFill>
                  <a:srgbClr val="8B0081"/>
                </a:solidFill>
              </a:rPr>
              <a:t>He owes </a:t>
            </a:r>
            <a:r>
              <a:rPr lang="en-GB" sz="1600" dirty="0">
                <a:solidFill>
                  <a:srgbClr val="8B0081"/>
                </a:solidFill>
              </a:rPr>
              <a:t>£13,000, which is more than his personal allowance of £11,850.</a:t>
            </a:r>
          </a:p>
        </p:txBody>
      </p:sp>
    </p:spTree>
    <p:extLst>
      <p:ext uri="{BB962C8B-B14F-4D97-AF65-F5344CB8AC3E}">
        <p14:creationId xmlns:p14="http://schemas.microsoft.com/office/powerpoint/2010/main" val="11672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1121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Tax </a:t>
            </a:r>
            <a:r>
              <a:rPr lang="en-US" dirty="0" smtClean="0"/>
              <a:t>code</a:t>
            </a:r>
            <a:br>
              <a:rPr lang="en-US" dirty="0" smtClean="0"/>
            </a:br>
            <a:r>
              <a:rPr lang="en-US" dirty="0" smtClean="0">
                <a:solidFill>
                  <a:srgbClr val="8B0081"/>
                </a:solidFill>
              </a:rPr>
              <a:t>Exercise 2</a:t>
            </a:r>
            <a:endParaRPr lang="en-US" sz="4000" b="1" dirty="0">
              <a:solidFill>
                <a:srgbClr val="8B008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46301" y="1573765"/>
            <a:ext cx="7256801" cy="29537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8B0081"/>
              </a:buClr>
              <a:buSzPct val="80000"/>
            </a:pPr>
            <a:r>
              <a:rPr lang="en-GB" b="1" dirty="0" smtClean="0">
                <a:solidFill>
                  <a:srgbClr val="8B0081"/>
                </a:solidFill>
              </a:rPr>
              <a:t>So…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sz="1800" dirty="0" smtClean="0"/>
              <a:t>Rob is not aware that he owes anything to HMRC.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sz="1800" dirty="0" smtClean="0"/>
              <a:t>He has never had any company benefits.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sz="1800" dirty="0" smtClean="0"/>
              <a:t>He should be paying £85.83 per month according to his calculations…</a:t>
            </a:r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sz="1800" b="1" dirty="0" smtClean="0"/>
              <a:t>He phones HMRC and finds out that he has been </a:t>
            </a:r>
            <a:br>
              <a:rPr lang="en-GB" sz="1800" b="1" dirty="0" smtClean="0"/>
            </a:br>
            <a:r>
              <a:rPr lang="en-GB" sz="1800" b="1" dirty="0" smtClean="0"/>
              <a:t>allocated the wrong tax code.</a:t>
            </a:r>
          </a:p>
          <a:p>
            <a:pPr>
              <a:spcBef>
                <a:spcPts val="600"/>
              </a:spcBef>
              <a:buClr>
                <a:srgbClr val="8B0081"/>
              </a:buClr>
              <a:buSzPct val="80000"/>
            </a:pPr>
            <a:endParaRPr lang="en-GB" sz="1800" dirty="0"/>
          </a:p>
          <a:p>
            <a:pPr marL="45720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endParaRPr lang="en-GB" b="1" dirty="0">
              <a:solidFill>
                <a:srgbClr val="8B00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7435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Payslips</a:t>
            </a:r>
            <a:endParaRPr lang="en-US" sz="4000" b="1" dirty="0">
              <a:solidFill>
                <a:srgbClr val="388AD4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3"/>
            <a:ext cx="6325949" cy="2886118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/>
              <a:t>Understanding payslips: income and taxation.</a:t>
            </a:r>
          </a:p>
          <a:p>
            <a:pPr marL="457200" lvl="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/>
              <a:t>Tax codes basics.</a:t>
            </a:r>
            <a:endParaRPr lang="en-GB" dirty="0"/>
          </a:p>
          <a:p>
            <a:pPr marL="457200" lvl="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/>
              <a:t>Where to go for help.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5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65428681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88" y="2427817"/>
            <a:ext cx="3761012" cy="251067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1121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Where to get help?</a:t>
            </a:r>
            <a:endParaRPr lang="en-US" sz="4000" b="1" dirty="0">
              <a:solidFill>
                <a:srgbClr val="8B0081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3"/>
            <a:ext cx="5551249" cy="3175352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/>
              <a:t>Your employer</a:t>
            </a:r>
          </a:p>
          <a:p>
            <a:pPr marL="457200" lvl="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/>
              <a:t>Websites</a:t>
            </a:r>
          </a:p>
          <a:p>
            <a:pPr marL="727075" lvl="1" indent="-457200">
              <a:buClr>
                <a:srgbClr val="8B0081"/>
              </a:buClr>
              <a:buSzPct val="80000"/>
              <a:buFont typeface="Arial"/>
              <a:buChar char="•"/>
            </a:pPr>
            <a:r>
              <a:rPr lang="en-GB" sz="1600" b="1" dirty="0" smtClean="0">
                <a:solidFill>
                  <a:srgbClr val="8B0081"/>
                </a:solidFill>
              </a:rPr>
              <a:t>www.hmrc.gov.uk</a:t>
            </a:r>
          </a:p>
          <a:p>
            <a:pPr marL="727075" lvl="1" indent="-457200">
              <a:buClr>
                <a:srgbClr val="8B0081"/>
              </a:buClr>
              <a:buSzPct val="80000"/>
              <a:buFont typeface="Arial"/>
              <a:buChar char="•"/>
            </a:pPr>
            <a:r>
              <a:rPr lang="en-GB" sz="1600" b="1" dirty="0" smtClean="0">
                <a:solidFill>
                  <a:srgbClr val="8B0081"/>
                </a:solidFill>
              </a:rPr>
              <a:t>www.taxaid.org.uk</a:t>
            </a:r>
            <a:r>
              <a:rPr lang="en-GB" sz="1600" b="1" dirty="0" smtClean="0"/>
              <a:t> </a:t>
            </a:r>
            <a:r>
              <a:rPr lang="en-GB" sz="1600" dirty="0" smtClean="0"/>
              <a:t>(useful to resolve tax issues)</a:t>
            </a:r>
          </a:p>
          <a:p>
            <a:pPr marL="727075" lvl="1" indent="-457200">
              <a:buClr>
                <a:srgbClr val="8B0081"/>
              </a:buClr>
              <a:buSzPct val="80000"/>
              <a:buFont typeface="Arial"/>
              <a:buChar char="•"/>
            </a:pPr>
            <a:r>
              <a:rPr lang="en-GB" sz="1600" b="1" dirty="0" smtClean="0">
                <a:solidFill>
                  <a:srgbClr val="8B0081"/>
                </a:solidFill>
              </a:rPr>
              <a:t>www.litrg.org.uk</a:t>
            </a:r>
            <a:r>
              <a:rPr lang="en-GB" sz="1600" dirty="0" smtClean="0"/>
              <a:t> (Low </a:t>
            </a:r>
            <a:r>
              <a:rPr lang="en-GB" sz="1600" dirty="0"/>
              <a:t>I</a:t>
            </a:r>
            <a:r>
              <a:rPr lang="en-GB" sz="1600" dirty="0" smtClean="0"/>
              <a:t>ncome </a:t>
            </a:r>
            <a:r>
              <a:rPr lang="en-GB" sz="1600" dirty="0"/>
              <a:t>T</a:t>
            </a:r>
            <a:r>
              <a:rPr lang="en-GB" sz="1600" dirty="0" smtClean="0"/>
              <a:t>ax </a:t>
            </a:r>
            <a:r>
              <a:rPr lang="en-GB" sz="1600" dirty="0"/>
              <a:t>R</a:t>
            </a:r>
            <a:r>
              <a:rPr lang="en-GB" sz="1600" dirty="0" smtClean="0"/>
              <a:t>eform Group helps people on low incomes)</a:t>
            </a:r>
            <a:endParaRPr lang="en-GB" sz="1600" dirty="0"/>
          </a:p>
          <a:p>
            <a:pPr marL="457200" lvl="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/>
              <a:t>Fee-charging tax advisers:</a:t>
            </a:r>
          </a:p>
          <a:p>
            <a:pPr marL="727075" lvl="1" indent="-457200">
              <a:buClr>
                <a:srgbClr val="8B0081"/>
              </a:buClr>
              <a:buSzPct val="80000"/>
              <a:buFont typeface="Arial"/>
              <a:buChar char="•"/>
            </a:pPr>
            <a:r>
              <a:rPr lang="en-GB" sz="1600" dirty="0" smtClean="0"/>
              <a:t>The Association of Taxation Technicians</a:t>
            </a:r>
          </a:p>
          <a:p>
            <a:pPr marL="727075" lvl="1" indent="-457200">
              <a:buClr>
                <a:srgbClr val="8B0081"/>
              </a:buClr>
              <a:buSzPct val="80000"/>
              <a:buFont typeface="Arial"/>
              <a:buChar char="•"/>
            </a:pPr>
            <a:r>
              <a:rPr lang="en-GB" sz="1600" dirty="0" smtClean="0"/>
              <a:t>The Chartered Institute </a:t>
            </a:r>
            <a:r>
              <a:rPr lang="en-GB" sz="1600" smtClean="0"/>
              <a:t>of Taxation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558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18462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Payslips</a:t>
            </a:r>
            <a:endParaRPr lang="en-US" sz="4000" b="1" dirty="0">
              <a:solidFill>
                <a:srgbClr val="388AD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4855" y="2528256"/>
            <a:ext cx="3043190" cy="335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3"/>
            <a:ext cx="6935549" cy="2886118"/>
          </a:xfrm>
        </p:spPr>
        <p:txBody>
          <a:bodyPr/>
          <a:lstStyle/>
          <a:p>
            <a:r>
              <a:rPr lang="en-GB" b="1" dirty="0"/>
              <a:t>Right to a </a:t>
            </a:r>
            <a:r>
              <a:rPr lang="en-GB" b="1" dirty="0" smtClean="0"/>
              <a:t>payslip</a:t>
            </a:r>
            <a:r>
              <a:rPr lang="en-GB" b="1" dirty="0"/>
              <a:t>:</a:t>
            </a:r>
          </a:p>
          <a:p>
            <a:r>
              <a:rPr lang="en-GB" sz="2800" b="1" dirty="0">
                <a:solidFill>
                  <a:srgbClr val="8B0081"/>
                </a:solidFill>
              </a:rPr>
              <a:t>“An employee has the right to be given by his employer, at or before the time at which any payment of wages or salary is made to him, a written itemised pay statement</a:t>
            </a:r>
            <a:r>
              <a:rPr lang="en-GB" sz="2800" b="1" dirty="0" smtClean="0">
                <a:solidFill>
                  <a:srgbClr val="8B0081"/>
                </a:solidFill>
              </a:rPr>
              <a:t>.”</a:t>
            </a:r>
            <a:r>
              <a:rPr lang="en-GB" sz="2800" dirty="0" smtClean="0">
                <a:solidFill>
                  <a:srgbClr val="8B0081"/>
                </a:solidFill>
              </a:rPr>
              <a:t> </a:t>
            </a:r>
            <a:endParaRPr lang="en-GB" sz="2800" dirty="0">
              <a:solidFill>
                <a:srgbClr val="8B0081"/>
              </a:solidFill>
            </a:endParaRPr>
          </a:p>
          <a:p>
            <a:r>
              <a:rPr lang="en-GB" sz="1800" i="1" dirty="0" smtClean="0"/>
              <a:t>s8 </a:t>
            </a:r>
            <a:r>
              <a:rPr lang="en-GB" sz="1800" i="1" dirty="0"/>
              <a:t>Employment Rights Act </a:t>
            </a:r>
            <a:r>
              <a:rPr lang="en-GB" sz="1800" i="1" dirty="0" smtClean="0"/>
              <a:t>1996</a:t>
            </a:r>
          </a:p>
        </p:txBody>
      </p:sp>
    </p:spTree>
    <p:extLst>
      <p:ext uri="{BB962C8B-B14F-4D97-AF65-F5344CB8AC3E}">
        <p14:creationId xmlns:p14="http://schemas.microsoft.com/office/powerpoint/2010/main" val="23817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7435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Payslips</a:t>
            </a:r>
            <a:endParaRPr lang="en-US" sz="4000" b="1" dirty="0">
              <a:solidFill>
                <a:srgbClr val="388AD4"/>
              </a:solidFill>
            </a:endParaRPr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98450"/>
            <a:ext cx="6400014" cy="462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7505"/>
            <a:ext cx="6918257" cy="487582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7435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Payslips</a:t>
            </a:r>
            <a:endParaRPr lang="en-US" sz="4000" b="1" dirty="0">
              <a:solidFill>
                <a:srgbClr val="388A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7435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Tax </a:t>
            </a:r>
            <a:r>
              <a:rPr lang="en-US" dirty="0"/>
              <a:t>c</a:t>
            </a:r>
            <a:r>
              <a:rPr lang="en-US" dirty="0" smtClean="0"/>
              <a:t>ode</a:t>
            </a:r>
            <a:br>
              <a:rPr lang="en-US" dirty="0" smtClean="0"/>
            </a:br>
            <a:r>
              <a:rPr lang="en-US" dirty="0" smtClean="0">
                <a:solidFill>
                  <a:srgbClr val="8B0081"/>
                </a:solidFill>
              </a:rPr>
              <a:t>What is it?</a:t>
            </a:r>
            <a:endParaRPr lang="en-US" sz="4000" b="1" dirty="0">
              <a:solidFill>
                <a:srgbClr val="8B0081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573765"/>
            <a:ext cx="5928157" cy="2496275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/>
              <a:t>It is a number used by your employer to work out how much </a:t>
            </a:r>
            <a:r>
              <a:rPr lang="en-GB" dirty="0" smtClean="0"/>
              <a:t>income </a:t>
            </a:r>
            <a:r>
              <a:rPr lang="en-GB" dirty="0"/>
              <a:t>t</a:t>
            </a:r>
            <a:r>
              <a:rPr lang="en-GB" dirty="0" smtClean="0"/>
              <a:t>ax </a:t>
            </a:r>
            <a:r>
              <a:rPr lang="en-GB" dirty="0"/>
              <a:t>to take from your pay or pension.</a:t>
            </a:r>
          </a:p>
          <a:p>
            <a:pPr marL="342900" indent="-3429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/>
              <a:t>HM Revenue and Customs (HMRC) will tell them which code to use to collect the right tax.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663" y="4730234"/>
            <a:ext cx="18902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Source: https://</a:t>
            </a:r>
            <a:r>
              <a:rPr lang="en-GB" sz="800" dirty="0" err="1"/>
              <a:t>www.gov.uk</a:t>
            </a:r>
            <a:r>
              <a:rPr lang="en-GB" sz="800" dirty="0"/>
              <a:t>/tax-codes</a:t>
            </a:r>
          </a:p>
        </p:txBody>
      </p:sp>
    </p:spTree>
    <p:extLst>
      <p:ext uri="{BB962C8B-B14F-4D97-AF65-F5344CB8AC3E}">
        <p14:creationId xmlns:p14="http://schemas.microsoft.com/office/powerpoint/2010/main" val="32651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7435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Tax c</a:t>
            </a:r>
            <a:r>
              <a:rPr lang="en-US" dirty="0" smtClean="0"/>
              <a:t>ode</a:t>
            </a:r>
            <a:endParaRPr lang="en-US" sz="4000" b="1" dirty="0">
              <a:solidFill>
                <a:srgbClr val="388AD4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2" y="981075"/>
            <a:ext cx="6256585" cy="3025000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8B0081"/>
              </a:buClr>
              <a:buSzPct val="80000"/>
            </a:pPr>
            <a:r>
              <a:rPr lang="en-GB" b="1" dirty="0" smtClean="0">
                <a:solidFill>
                  <a:srgbClr val="8B0081"/>
                </a:solidFill>
              </a:rPr>
              <a:t>The amount of tax you pay depends on:</a:t>
            </a:r>
          </a:p>
          <a:p>
            <a:pPr marL="457200" lvl="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How much income you have.</a:t>
            </a:r>
          </a:p>
          <a:p>
            <a:pPr marL="457200" lvl="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How much tax you’ve already paid in the year.</a:t>
            </a:r>
          </a:p>
          <a:p>
            <a:pPr marL="457200" lvl="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And your personal allowance.</a:t>
            </a:r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0663" y="4730234"/>
            <a:ext cx="18902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Source: https://</a:t>
            </a:r>
            <a:r>
              <a:rPr lang="en-GB" sz="800" dirty="0" err="1"/>
              <a:t>www.gov.uk</a:t>
            </a:r>
            <a:r>
              <a:rPr lang="en-GB" sz="800" dirty="0"/>
              <a:t>/tax-codes</a:t>
            </a:r>
          </a:p>
        </p:txBody>
      </p:sp>
    </p:spTree>
    <p:extLst>
      <p:ext uri="{BB962C8B-B14F-4D97-AF65-F5344CB8AC3E}">
        <p14:creationId xmlns:p14="http://schemas.microsoft.com/office/powerpoint/2010/main" val="1062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7435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Tax </a:t>
            </a:r>
            <a:r>
              <a:rPr lang="en-US" dirty="0" smtClean="0"/>
              <a:t>code</a:t>
            </a:r>
            <a:endParaRPr lang="en-US" sz="4000" b="1" dirty="0">
              <a:solidFill>
                <a:srgbClr val="8B0081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535917" y="1743262"/>
            <a:ext cx="2807733" cy="435354"/>
          </a:xfrm>
          <a:prstGeom prst="rect">
            <a:avLst/>
          </a:prstGeom>
          <a:solidFill>
            <a:srgbClr val="8B008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b="1" dirty="0" smtClean="0">
                <a:solidFill>
                  <a:schemeClr val="bg1"/>
                </a:solidFill>
              </a:rPr>
              <a:t>Taxable income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407863" y="1743262"/>
            <a:ext cx="2247539" cy="435354"/>
          </a:xfrm>
          <a:prstGeom prst="rect">
            <a:avLst/>
          </a:prstGeom>
          <a:solidFill>
            <a:srgbClr val="8B008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b="1" dirty="0" smtClean="0">
                <a:solidFill>
                  <a:schemeClr val="bg1"/>
                </a:solidFill>
              </a:rPr>
              <a:t>Tax rate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535917" y="2223183"/>
            <a:ext cx="2807733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Up to £11,850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6407863" y="2223183"/>
            <a:ext cx="2247539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0%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3535917" y="2683275"/>
            <a:ext cx="2807733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£11,851 to £46,350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6407863" y="2683275"/>
            <a:ext cx="2247539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20%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3535917" y="3143367"/>
            <a:ext cx="2807733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£46,351 to £150,000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6407862" y="3143367"/>
            <a:ext cx="2247539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40%</a:t>
            </a: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3535917" y="3603459"/>
            <a:ext cx="2807733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Over £150,000</a:t>
            </a: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6407863" y="3603459"/>
            <a:ext cx="2247539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45%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2" y="981075"/>
            <a:ext cx="6256585" cy="574675"/>
          </a:xfrm>
        </p:spPr>
        <p:txBody>
          <a:bodyPr/>
          <a:lstStyle/>
          <a:p>
            <a:r>
              <a:rPr lang="en-GB" b="1" dirty="0">
                <a:solidFill>
                  <a:srgbClr val="8B0081"/>
                </a:solidFill>
              </a:rPr>
              <a:t>Personal </a:t>
            </a:r>
            <a:r>
              <a:rPr lang="en-GB" b="1" dirty="0" smtClean="0">
                <a:solidFill>
                  <a:srgbClr val="8B0081"/>
                </a:solidFill>
              </a:rPr>
              <a:t>allowance </a:t>
            </a:r>
            <a:r>
              <a:rPr lang="en-GB" b="1" dirty="0">
                <a:solidFill>
                  <a:srgbClr val="8B0081"/>
                </a:solidFill>
              </a:rPr>
              <a:t>2018/19.</a:t>
            </a:r>
          </a:p>
        </p:txBody>
      </p:sp>
      <p:sp>
        <p:nvSpPr>
          <p:cNvPr id="42" name="Text Placeholder 2"/>
          <p:cNvSpPr txBox="1">
            <a:spLocks/>
          </p:cNvSpPr>
          <p:nvPr/>
        </p:nvSpPr>
        <p:spPr>
          <a:xfrm>
            <a:off x="330201" y="1743262"/>
            <a:ext cx="3148206" cy="435354"/>
          </a:xfrm>
          <a:prstGeom prst="rect">
            <a:avLst/>
          </a:prstGeom>
          <a:solidFill>
            <a:srgbClr val="8B008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b="1" dirty="0" smtClean="0">
                <a:solidFill>
                  <a:schemeClr val="bg1"/>
                </a:solidFill>
              </a:rPr>
              <a:t>Band</a:t>
            </a:r>
          </a:p>
        </p:txBody>
      </p:sp>
      <p:sp>
        <p:nvSpPr>
          <p:cNvPr id="43" name="Text Placeholder 2"/>
          <p:cNvSpPr txBox="1">
            <a:spLocks/>
          </p:cNvSpPr>
          <p:nvPr/>
        </p:nvSpPr>
        <p:spPr>
          <a:xfrm>
            <a:off x="330201" y="2223183"/>
            <a:ext cx="3148206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Personal allowance</a:t>
            </a: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330201" y="2683275"/>
            <a:ext cx="3148206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Basic rate</a:t>
            </a:r>
          </a:p>
        </p:txBody>
      </p:sp>
      <p:sp>
        <p:nvSpPr>
          <p:cNvPr id="45" name="Text Placeholder 2"/>
          <p:cNvSpPr txBox="1">
            <a:spLocks/>
          </p:cNvSpPr>
          <p:nvPr/>
        </p:nvSpPr>
        <p:spPr>
          <a:xfrm>
            <a:off x="330201" y="3143367"/>
            <a:ext cx="3148206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Higher rate</a:t>
            </a:r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330201" y="3603459"/>
            <a:ext cx="3148206" cy="435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sz="1600" dirty="0" smtClean="0"/>
              <a:t>Additional rate</a:t>
            </a:r>
          </a:p>
        </p:txBody>
      </p:sp>
    </p:spTree>
    <p:extLst>
      <p:ext uri="{BB962C8B-B14F-4D97-AF65-F5344CB8AC3E}">
        <p14:creationId xmlns:p14="http://schemas.microsoft.com/office/powerpoint/2010/main" val="1917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7435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Tax </a:t>
            </a:r>
            <a:r>
              <a:rPr lang="en-US" dirty="0" smtClean="0"/>
              <a:t>code</a:t>
            </a:r>
            <a:endParaRPr lang="en-US" sz="4000" b="1" dirty="0">
              <a:solidFill>
                <a:srgbClr val="388AD4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2" y="981075"/>
            <a:ext cx="6256585" cy="3025000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8B0081"/>
              </a:buClr>
              <a:buSzPct val="80000"/>
            </a:pPr>
            <a:r>
              <a:rPr lang="en-GB" b="1" dirty="0" smtClean="0">
                <a:solidFill>
                  <a:srgbClr val="8B0081"/>
                </a:solidFill>
              </a:rPr>
              <a:t>The most common tax code for tax year 2018 to 2019 is 1185L.</a:t>
            </a:r>
          </a:p>
          <a:p>
            <a:pPr marL="457200" lvl="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1185L is an emergency tax code only if followed by </a:t>
            </a:r>
            <a:r>
              <a:rPr lang="en-GB" b="1" dirty="0" smtClean="0">
                <a:solidFill>
                  <a:prstClr val="black"/>
                </a:solidFill>
              </a:rPr>
              <a:t>‘W1’</a:t>
            </a:r>
            <a:r>
              <a:rPr lang="en-GB" dirty="0" smtClean="0">
                <a:solidFill>
                  <a:prstClr val="black"/>
                </a:solidFill>
              </a:rPr>
              <a:t>, </a:t>
            </a:r>
            <a:r>
              <a:rPr lang="en-GB" b="1" dirty="0" smtClean="0">
                <a:solidFill>
                  <a:prstClr val="black"/>
                </a:solidFill>
              </a:rPr>
              <a:t>‘M1’ </a:t>
            </a:r>
            <a:r>
              <a:rPr lang="en-GB" dirty="0" smtClean="0">
                <a:solidFill>
                  <a:prstClr val="black"/>
                </a:solidFill>
              </a:rPr>
              <a:t>or </a:t>
            </a:r>
            <a:r>
              <a:rPr lang="en-GB" b="1" dirty="0" smtClean="0">
                <a:solidFill>
                  <a:prstClr val="black"/>
                </a:solidFill>
              </a:rPr>
              <a:t>‘X’</a:t>
            </a:r>
            <a:r>
              <a:rPr lang="en-GB" dirty="0" smtClean="0">
                <a:solidFill>
                  <a:prstClr val="black"/>
                </a:solidFill>
              </a:rPr>
              <a:t>. </a:t>
            </a:r>
          </a:p>
          <a:p>
            <a:pPr marL="457200" lvl="0" indent="-457200">
              <a:spcBef>
                <a:spcPts val="600"/>
              </a:spcBef>
              <a:buClr>
                <a:srgbClr val="8B0081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Emergency codes can be used if a new employee doesn’t have a P45.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852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AFI 2013">
      <a:dk1>
        <a:srgbClr val="000000"/>
      </a:dk1>
      <a:lt1>
        <a:sysClr val="window" lastClr="FFFFFF"/>
      </a:lt1>
      <a:dk2>
        <a:srgbClr val="000000"/>
      </a:dk2>
      <a:lt2>
        <a:srgbClr val="D1D3D4"/>
      </a:lt2>
      <a:accent1>
        <a:srgbClr val="424716"/>
      </a:accent1>
      <a:accent2>
        <a:srgbClr val="00853F"/>
      </a:accent2>
      <a:accent3>
        <a:srgbClr val="9FA617"/>
      </a:accent3>
      <a:accent4>
        <a:srgbClr val="C1CD23"/>
      </a:accent4>
      <a:accent5>
        <a:srgbClr val="007275"/>
      </a:accent5>
      <a:accent6>
        <a:srgbClr val="13B5EA"/>
      </a:accent6>
      <a:hlink>
        <a:srgbClr val="9FA617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553</TotalTime>
  <Words>816</Words>
  <Application>Microsoft Office PowerPoint</Application>
  <PresentationFormat>On-screen Show (16:9)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Lucida Grande</vt:lpstr>
      <vt:lpstr>Lato Black</vt:lpstr>
      <vt:lpstr>Arial</vt:lpstr>
      <vt:lpstr>Default Theme</vt:lpstr>
      <vt:lpstr>Payslips</vt:lpstr>
      <vt:lpstr>Payslips</vt:lpstr>
      <vt:lpstr>Payslips</vt:lpstr>
      <vt:lpstr>Payslips</vt:lpstr>
      <vt:lpstr>Payslips</vt:lpstr>
      <vt:lpstr>Tax code What is it?</vt:lpstr>
      <vt:lpstr>Tax code</vt:lpstr>
      <vt:lpstr>Tax code</vt:lpstr>
      <vt:lpstr>Tax code</vt:lpstr>
      <vt:lpstr>Tax code Exercise 1</vt:lpstr>
      <vt:lpstr>Tax code Exercise 1</vt:lpstr>
      <vt:lpstr>Tax code Exercise 2</vt:lpstr>
      <vt:lpstr>Tax code Exercise 2</vt:lpstr>
      <vt:lpstr>Tax code Exercise 2</vt:lpstr>
      <vt:lpstr>Tax code Exercise 2</vt:lpstr>
      <vt:lpstr>Tax code Exercise 2</vt:lpstr>
      <vt:lpstr>Tax code Exercise 2</vt:lpstr>
      <vt:lpstr>Tax code Exercise 2</vt:lpstr>
      <vt:lpstr>Tax code Exercise 2</vt:lpstr>
      <vt:lpstr>Where to get help?</vt:lpstr>
    </vt:vector>
  </TitlesOfParts>
  <Company>FrancesHerrodDesign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 herrod</dc:creator>
  <cp:lastModifiedBy>Vicky Rebori</cp:lastModifiedBy>
  <cp:revision>75</cp:revision>
  <cp:lastPrinted>2018-06-01T11:45:19Z</cp:lastPrinted>
  <dcterms:created xsi:type="dcterms:W3CDTF">2018-05-18T07:30:33Z</dcterms:created>
  <dcterms:modified xsi:type="dcterms:W3CDTF">2018-07-27T14:05:55Z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