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355">
          <p15:clr>
            <a:srgbClr val="A4A3A4"/>
          </p15:clr>
        </p15:guide>
        <p15:guide id="3" pos="1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AD4"/>
    <a:srgbClr val="76AA35"/>
    <a:srgbClr val="E65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114" y="834"/>
      </p:cViewPr>
      <p:guideLst>
        <p:guide orient="horz" pos="618"/>
        <p:guide pos="355"/>
        <p:guide pos="1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217505"/>
            <a:ext cx="6560601" cy="74357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6301" y="996554"/>
            <a:ext cx="7306705" cy="3236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4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600"/>
        </a:spcBef>
        <a:buClr>
          <a:srgbClr val="FF0000"/>
        </a:buClr>
        <a:buFont typeface="Lato Black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28575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W_PPT_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589294"/>
            <a:ext cx="8681067" cy="743579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Welfare benefits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477613"/>
            <a:ext cx="7306705" cy="58566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Unit 5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9" y="4150264"/>
            <a:ext cx="1422537" cy="706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0784" y="-69742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err="1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348" y="2139702"/>
            <a:ext cx="1888454" cy="259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Universal Credit</a:t>
            </a:r>
            <a:br>
              <a:rPr lang="en-US" dirty="0" smtClean="0"/>
            </a:br>
            <a:r>
              <a:rPr lang="en-US" dirty="0" smtClean="0">
                <a:solidFill>
                  <a:srgbClr val="388AD4"/>
                </a:solidFill>
              </a:rPr>
              <a:t>What is it?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8174139" cy="249627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Single benefit replacing several existing ones.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smtClean="0">
                <a:solidFill>
                  <a:prstClr val="black"/>
                </a:solidFill>
              </a:rPr>
              <a:t>It is paid </a:t>
            </a:r>
            <a:r>
              <a:rPr lang="en-GB" dirty="0" smtClean="0">
                <a:solidFill>
                  <a:prstClr val="black"/>
                </a:solidFill>
              </a:rPr>
              <a:t>monthly, in arrears.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have to manage it yourself, online.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To get it you have to agree to a Claimant Commitment.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40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65" y="962189"/>
            <a:ext cx="6311153" cy="438973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6301" y="247364"/>
            <a:ext cx="8701887" cy="10106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Universal Credit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873158"/>
            <a:ext cx="8174139" cy="2075890"/>
          </a:xfrm>
        </p:spPr>
        <p:txBody>
          <a:bodyPr/>
          <a:lstStyle/>
          <a:p>
            <a:r>
              <a:rPr lang="en-GB" b="1" dirty="0"/>
              <a:t>Benefits being replaced by Universal Credit</a:t>
            </a:r>
          </a:p>
        </p:txBody>
      </p:sp>
    </p:spTree>
    <p:extLst>
      <p:ext uri="{BB962C8B-B14F-4D97-AF65-F5344CB8AC3E}">
        <p14:creationId xmlns:p14="http://schemas.microsoft.com/office/powerpoint/2010/main" val="35842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1878896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41" y="2119164"/>
            <a:ext cx="4536504" cy="302433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Increasing your income</a:t>
            </a:r>
            <a:br>
              <a:rPr lang="en-US" dirty="0" smtClean="0"/>
            </a:br>
            <a:r>
              <a:rPr lang="en-US" dirty="0" smtClean="0">
                <a:solidFill>
                  <a:srgbClr val="388AD4"/>
                </a:solidFill>
              </a:rPr>
              <a:t>Things to check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1573765"/>
            <a:ext cx="6475538" cy="249627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Are you getting benefits and tax credits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or Universal Credit?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Is your employer paying you at least the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minimum wage?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Are you paying too much tax?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Can you get an advance, a budgeting loan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or help from your local council?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Can you cut your energy or water bills?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19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121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Where to go for help?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1573765"/>
            <a:ext cx="5172770" cy="249627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www.nationaldebtline.org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Freephone </a:t>
            </a:r>
            <a:r>
              <a:rPr lang="en-GB" b="1" dirty="0" smtClean="0">
                <a:solidFill>
                  <a:prstClr val="black"/>
                </a:solidFill>
              </a:rPr>
              <a:t>0808 808 4000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smtClean="0">
                <a:solidFill>
                  <a:prstClr val="black"/>
                </a:solidFill>
              </a:rPr>
              <a:t>www.turn2us.org.uk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Jobcentre Plus helpline: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b="1" dirty="0" smtClean="0">
                <a:solidFill>
                  <a:prstClr val="black"/>
                </a:solidFill>
              </a:rPr>
              <a:t>0800 055 6688.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Tax credits helpline: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b="1" dirty="0" smtClean="0">
                <a:solidFill>
                  <a:prstClr val="black"/>
                </a:solidFill>
              </a:rPr>
              <a:t>0345 300 3900 </a:t>
            </a:r>
            <a:r>
              <a:rPr lang="en-GB" dirty="0" smtClean="0">
                <a:solidFill>
                  <a:prstClr val="black"/>
                </a:solidFill>
              </a:rPr>
              <a:t>– www.gov.uk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b="1" dirty="0" smtClean="0">
                <a:solidFill>
                  <a:prstClr val="black"/>
                </a:solidFill>
              </a:rPr>
              <a:t>Citizens Advice</a:t>
            </a:r>
            <a:endParaRPr lang="en-GB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725606" y="4533069"/>
            <a:ext cx="3339024" cy="514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" name="Picture 1" descr="shutterstock_38661868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32" y="1818432"/>
            <a:ext cx="3325068" cy="33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7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Welfare benefits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5303599" cy="2886118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Do you know the names of any benefits?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Where do you apply for them?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Who they might be paid to and when?</a:t>
            </a:r>
            <a:endParaRPr lang="en-GB" dirty="0"/>
          </a:p>
        </p:txBody>
      </p:sp>
      <p:pic>
        <p:nvPicPr>
          <p:cNvPr id="2" name="Picture 1" descr="shutterstock_38787084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53" y="2354958"/>
            <a:ext cx="4182814" cy="27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18462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Welfare b</a:t>
            </a:r>
            <a:r>
              <a:rPr lang="en-US" dirty="0" smtClean="0"/>
              <a:t>enefits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855" y="2528256"/>
            <a:ext cx="3043190" cy="335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8" y="1276755"/>
            <a:ext cx="2605070" cy="313265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388AD4"/>
                </a:solidFill>
              </a:rPr>
              <a:t>What benefits are there?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Jobseekers </a:t>
            </a:r>
            <a:r>
              <a:rPr lang="en-GB" sz="1200" dirty="0"/>
              <a:t>Allowance (JSA)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Council </a:t>
            </a:r>
            <a:r>
              <a:rPr lang="en-GB" sz="1200" dirty="0"/>
              <a:t>Tax </a:t>
            </a:r>
            <a:r>
              <a:rPr lang="en-GB" sz="1200" dirty="0" smtClean="0"/>
              <a:t>Support / Reductions</a:t>
            </a:r>
            <a:endParaRPr lang="en-GB" sz="1200" dirty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Employment </a:t>
            </a:r>
            <a:r>
              <a:rPr lang="en-GB" sz="1200" dirty="0"/>
              <a:t>and Support Allowance (ESA)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Income </a:t>
            </a:r>
            <a:r>
              <a:rPr lang="en-GB" sz="1200" dirty="0"/>
              <a:t>Support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Disability </a:t>
            </a:r>
            <a:r>
              <a:rPr lang="en-GB" sz="1200" dirty="0"/>
              <a:t>Living Allowance (DLA)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Working </a:t>
            </a:r>
            <a:r>
              <a:rPr lang="en-GB" sz="1200" dirty="0"/>
              <a:t>Tax Credit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Attendance </a:t>
            </a:r>
            <a:r>
              <a:rPr lang="en-GB" sz="1200" dirty="0"/>
              <a:t>Allowance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Child </a:t>
            </a:r>
            <a:r>
              <a:rPr lang="en-GB" sz="1200" dirty="0"/>
              <a:t>Tax Credit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Housing </a:t>
            </a:r>
            <a:r>
              <a:rPr lang="en-GB" sz="1200" dirty="0"/>
              <a:t>Benefit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/>
              <a:t>Universal Credit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245914" y="1257323"/>
            <a:ext cx="2605070" cy="3132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388AD4"/>
                </a:solidFill>
              </a:rPr>
              <a:t>Where do you apply for them?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/>
              <a:t>Online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Job </a:t>
            </a:r>
            <a:r>
              <a:rPr lang="en-GB" sz="1200" dirty="0"/>
              <a:t>centre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Over </a:t>
            </a:r>
            <a:r>
              <a:rPr lang="en-GB" sz="1200" dirty="0"/>
              <a:t>the phone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Over </a:t>
            </a:r>
            <a:r>
              <a:rPr lang="en-GB" sz="1200" dirty="0"/>
              <a:t>the </a:t>
            </a:r>
            <a:r>
              <a:rPr lang="en-GB" sz="1200" dirty="0" smtClean="0"/>
              <a:t>Post Office </a:t>
            </a:r>
            <a:r>
              <a:rPr lang="en-GB" sz="1200" dirty="0"/>
              <a:t>counter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By </a:t>
            </a:r>
            <a:r>
              <a:rPr lang="en-GB" sz="1200" dirty="0"/>
              <a:t>post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238927" y="1276755"/>
            <a:ext cx="2605070" cy="3132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388AD4"/>
                </a:solidFill>
              </a:rPr>
              <a:t>When might they be paid?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Daily</a:t>
            </a:r>
            <a:endParaRPr lang="en-GB" sz="1200" dirty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/>
              <a:t>Weekly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/>
              <a:t>Four weekly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 smtClean="0"/>
              <a:t>Monthly</a:t>
            </a:r>
            <a:endParaRPr lang="en-GB" sz="1200" dirty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Clr>
                <a:srgbClr val="388AD4"/>
              </a:buClr>
              <a:buSzPct val="70000"/>
              <a:buFont typeface="Lucida Grande"/>
              <a:buChar char="&gt;"/>
            </a:pPr>
            <a:r>
              <a:rPr lang="en-GB" sz="1200" dirty="0"/>
              <a:t>Annually</a:t>
            </a:r>
          </a:p>
        </p:txBody>
      </p:sp>
    </p:spTree>
    <p:extLst>
      <p:ext uri="{BB962C8B-B14F-4D97-AF65-F5344CB8AC3E}">
        <p14:creationId xmlns:p14="http://schemas.microsoft.com/office/powerpoint/2010/main" val="238174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767415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99415"/>
            <a:ext cx="2883760" cy="21016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Welfare b</a:t>
            </a:r>
            <a:r>
              <a:rPr lang="en-US" dirty="0" smtClean="0"/>
              <a:t>enefits</a:t>
            </a:r>
            <a:br>
              <a:rPr lang="en-US" dirty="0" smtClean="0"/>
            </a:br>
            <a:r>
              <a:rPr lang="en-US" dirty="0" smtClean="0">
                <a:solidFill>
                  <a:srgbClr val="388AD4"/>
                </a:solidFill>
              </a:rPr>
              <a:t>Child Benefit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1573765"/>
            <a:ext cx="6355114" cy="249627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have dependent children.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The amount of Child Benefit you receive may be affected by the High Income Child Benefit charge if you or your partner earns more than £50,000 a year.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/>
              <a:t>If you have recently arrived in the UK, you will have to wait three months before making an application in the most cases.</a:t>
            </a:r>
          </a:p>
        </p:txBody>
      </p:sp>
    </p:spTree>
    <p:extLst>
      <p:ext uri="{BB962C8B-B14F-4D97-AF65-F5344CB8AC3E}">
        <p14:creationId xmlns:p14="http://schemas.microsoft.com/office/powerpoint/2010/main" val="75310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37282887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26" y="2674813"/>
            <a:ext cx="3471474" cy="23169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Welfare b</a:t>
            </a:r>
            <a:r>
              <a:rPr lang="en-US" dirty="0" smtClean="0"/>
              <a:t>enefits</a:t>
            </a:r>
            <a:br>
              <a:rPr lang="en-US" dirty="0" smtClean="0"/>
            </a:br>
            <a:r>
              <a:rPr lang="en-US" dirty="0" smtClean="0">
                <a:solidFill>
                  <a:srgbClr val="388AD4"/>
                </a:solidFill>
              </a:rPr>
              <a:t>Housing Benefit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6158057" cy="3167343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Help with your rent from your local council.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If you are on benefits or on a low income, you can apply.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/>
              <a:t>The Government has put a cap on how much you can receive in benefits if you </a:t>
            </a:r>
            <a:br>
              <a:rPr lang="en-GB" dirty="0" smtClean="0"/>
            </a:br>
            <a:r>
              <a:rPr lang="en-GB" dirty="0" smtClean="0"/>
              <a:t>and your partner are of working age but unemployed. This is known as the </a:t>
            </a:r>
            <a:br>
              <a:rPr lang="en-GB" dirty="0" smtClean="0"/>
            </a:br>
            <a:r>
              <a:rPr lang="en-GB" dirty="0" smtClean="0"/>
              <a:t>‘benefit cap’.</a:t>
            </a:r>
          </a:p>
        </p:txBody>
      </p:sp>
    </p:spTree>
    <p:extLst>
      <p:ext uri="{BB962C8B-B14F-4D97-AF65-F5344CB8AC3E}">
        <p14:creationId xmlns:p14="http://schemas.microsoft.com/office/powerpoint/2010/main" val="26046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7567645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86" y="2643758"/>
            <a:ext cx="3749614" cy="249974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Welfare b</a:t>
            </a:r>
            <a:r>
              <a:rPr lang="en-US" dirty="0" smtClean="0"/>
              <a:t>enefits</a:t>
            </a:r>
            <a:br>
              <a:rPr lang="en-US" dirty="0" smtClean="0"/>
            </a:br>
            <a:r>
              <a:rPr lang="en-US" dirty="0" smtClean="0">
                <a:solidFill>
                  <a:srgbClr val="388AD4"/>
                </a:solidFill>
              </a:rPr>
              <a:t>Support for Council Tax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5928157" cy="249627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Your local council runs a Council Tax Reduction </a:t>
            </a:r>
            <a:r>
              <a:rPr lang="en-GB" dirty="0">
                <a:solidFill>
                  <a:prstClr val="black"/>
                </a:solidFill>
              </a:rPr>
              <a:t>S</a:t>
            </a:r>
            <a:r>
              <a:rPr lang="en-GB" dirty="0" smtClean="0">
                <a:solidFill>
                  <a:prstClr val="black"/>
                </a:solidFill>
              </a:rPr>
              <a:t>cheme.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Contact them for details of how to apply.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/>
              <a:t>If you live on your own, you may qualify </a:t>
            </a:r>
            <a:br>
              <a:rPr lang="en-GB" dirty="0" smtClean="0"/>
            </a:br>
            <a:r>
              <a:rPr lang="en-GB" dirty="0" smtClean="0"/>
              <a:t>for a single person discount. Ask your </a:t>
            </a:r>
            <a:br>
              <a:rPr lang="en-GB" dirty="0" smtClean="0"/>
            </a:br>
            <a:r>
              <a:rPr lang="en-GB" dirty="0" smtClean="0"/>
              <a:t>local council about this.</a:t>
            </a:r>
          </a:p>
        </p:txBody>
      </p:sp>
    </p:spTree>
    <p:extLst>
      <p:ext uri="{BB962C8B-B14F-4D97-AF65-F5344CB8AC3E}">
        <p14:creationId xmlns:p14="http://schemas.microsoft.com/office/powerpoint/2010/main" val="326515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Welfare b</a:t>
            </a:r>
            <a:r>
              <a:rPr lang="en-US" dirty="0" smtClean="0"/>
              <a:t>enefits</a:t>
            </a:r>
            <a:br>
              <a:rPr lang="en-US" dirty="0" smtClean="0"/>
            </a:br>
            <a:r>
              <a:rPr lang="en-US" dirty="0" smtClean="0">
                <a:solidFill>
                  <a:srgbClr val="388AD4"/>
                </a:solidFill>
              </a:rPr>
              <a:t>Child Tax Credit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2" y="1573765"/>
            <a:ext cx="6256585" cy="302500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People with responsibility for a child can apply. Children should be </a:t>
            </a:r>
            <a:r>
              <a:rPr lang="en-GB" b="1" dirty="0" smtClean="0">
                <a:solidFill>
                  <a:prstClr val="black"/>
                </a:solidFill>
              </a:rPr>
              <a:t>under 16</a:t>
            </a:r>
            <a:r>
              <a:rPr lang="en-GB" dirty="0" smtClean="0">
                <a:solidFill>
                  <a:prstClr val="black"/>
                </a:solidFill>
              </a:rPr>
              <a:t>,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or </a:t>
            </a:r>
            <a:r>
              <a:rPr lang="en-GB" b="1" dirty="0" smtClean="0">
                <a:solidFill>
                  <a:prstClr val="black"/>
                </a:solidFill>
              </a:rPr>
              <a:t>under 20 </a:t>
            </a:r>
            <a:r>
              <a:rPr lang="en-GB" dirty="0" smtClean="0">
                <a:solidFill>
                  <a:prstClr val="black"/>
                </a:solidFill>
              </a:rPr>
              <a:t>if in full-time education.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can apply whether you are in or out of work, unless you are being paid Universal Credit instead.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The amount you get depends on your income.</a:t>
            </a:r>
            <a:endParaRPr lang="en-GB" dirty="0" smtClean="0"/>
          </a:p>
        </p:txBody>
      </p:sp>
      <p:pic>
        <p:nvPicPr>
          <p:cNvPr id="5" name="Picture 4" descr="shutterstock_21333193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08" y="2839244"/>
            <a:ext cx="255170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40671585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46449"/>
            <a:ext cx="3779912" cy="259705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Welfare b</a:t>
            </a:r>
            <a:r>
              <a:rPr lang="en-US" dirty="0" smtClean="0"/>
              <a:t>enefits</a:t>
            </a:r>
            <a:br>
              <a:rPr lang="en-US" dirty="0" smtClean="0"/>
            </a:br>
            <a:r>
              <a:rPr lang="en-US" dirty="0" smtClean="0">
                <a:solidFill>
                  <a:srgbClr val="388AD4"/>
                </a:solidFill>
              </a:rPr>
              <a:t>Working Tax Credit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573765"/>
            <a:ext cx="5807733" cy="249627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For people who are in work.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need to be on a low income.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By </a:t>
            </a:r>
            <a:r>
              <a:rPr lang="en-GB" b="1" dirty="0" smtClean="0">
                <a:solidFill>
                  <a:prstClr val="black"/>
                </a:solidFill>
              </a:rPr>
              <a:t>2018</a:t>
            </a:r>
            <a:r>
              <a:rPr lang="en-GB" dirty="0" smtClean="0">
                <a:solidFill>
                  <a:prstClr val="black"/>
                </a:solidFill>
              </a:rPr>
              <a:t> all new claims will be processed as Universal Credit instead of Working Tax Credit.</a:t>
            </a:r>
          </a:p>
          <a:p>
            <a:pPr marL="457200" lvl="0" indent="-457200">
              <a:spcBef>
                <a:spcPts val="600"/>
              </a:spcBef>
              <a:buClr>
                <a:srgbClr val="388AD4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It is paid in addition your wages, and is dealt with by HMRC.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70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State benefit cap</a:t>
            </a:r>
            <a:endParaRPr lang="en-US" sz="4000" b="1" dirty="0">
              <a:solidFill>
                <a:srgbClr val="388AD4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65226"/>
            <a:ext cx="8174139" cy="608584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388AD4"/>
              </a:buClr>
              <a:buSzPct val="80000"/>
            </a:pPr>
            <a:r>
              <a:rPr lang="en-GB" b="1" dirty="0" smtClean="0"/>
              <a:t>The </a:t>
            </a:r>
            <a:r>
              <a:rPr lang="en-GB" b="1" dirty="0"/>
              <a:t>current cap </a:t>
            </a:r>
            <a:r>
              <a:rPr lang="en-GB" b="1" dirty="0" smtClean="0"/>
              <a:t>is</a:t>
            </a:r>
            <a:endParaRPr lang="en-GB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50828" y="1773810"/>
            <a:ext cx="2009449" cy="2448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388AD4"/>
                </a:solidFill>
              </a:rPr>
              <a:t>£442.31 per week </a:t>
            </a:r>
            <a:r>
              <a:rPr lang="en-GB" sz="1400" dirty="0"/>
              <a:t>(£1,916.67 per month or £23,000 per year) </a:t>
            </a:r>
            <a:r>
              <a:rPr lang="en-GB" sz="1400" b="1" dirty="0"/>
              <a:t>for </a:t>
            </a:r>
            <a:r>
              <a:rPr lang="en-GB" sz="1400" b="1" dirty="0" smtClean="0"/>
              <a:t>couples </a:t>
            </a:r>
            <a:r>
              <a:rPr lang="en-GB" sz="1400" b="1" dirty="0"/>
              <a:t>and lone parents in Greater London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435014" y="1773810"/>
            <a:ext cx="2009449" cy="2448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388AD4"/>
                </a:solidFill>
              </a:rPr>
              <a:t>£384.62 per week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(£1,666,67 </a:t>
            </a:r>
            <a:r>
              <a:rPr lang="en-GB" sz="1400" dirty="0"/>
              <a:t>per month or £20,000 per year) </a:t>
            </a:r>
            <a:r>
              <a:rPr lang="en-GB" sz="1400" b="1" dirty="0"/>
              <a:t>for couples and lone parents outside Greater London</a:t>
            </a:r>
            <a:br>
              <a:rPr lang="en-GB" sz="1400" b="1" dirty="0"/>
            </a:br>
            <a:endParaRPr lang="en-GB" sz="1400" b="1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619199" y="1773810"/>
            <a:ext cx="2009449" cy="2448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400" b="1" dirty="0">
                <a:solidFill>
                  <a:srgbClr val="388AD4"/>
                </a:solidFill>
              </a:rPr>
              <a:t>£296.35 per week </a:t>
            </a:r>
            <a:r>
              <a:rPr lang="en-GB" sz="1400" dirty="0"/>
              <a:t>(£1,284.17 per month or £15,410 per year) </a:t>
            </a:r>
            <a:r>
              <a:rPr lang="en-GB" sz="1400" b="1" dirty="0"/>
              <a:t>for single adults in Greater London</a:t>
            </a:r>
            <a:br>
              <a:rPr lang="en-GB" sz="1400" b="1" dirty="0"/>
            </a:br>
            <a:endParaRPr lang="en-GB" sz="1400" b="1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6803385" y="1773810"/>
            <a:ext cx="2009449" cy="24488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388AD4"/>
                </a:solidFill>
              </a:rPr>
              <a:t>£257.69 per week </a:t>
            </a:r>
            <a:r>
              <a:rPr lang="en-GB" sz="1400" dirty="0"/>
              <a:t>(£1,116.67 per month or £13,400 per year) </a:t>
            </a:r>
            <a:r>
              <a:rPr lang="en-GB" sz="1400" b="1" dirty="0"/>
              <a:t>for single adults outside Greater London</a:t>
            </a:r>
          </a:p>
        </p:txBody>
      </p:sp>
    </p:spTree>
    <p:extLst>
      <p:ext uri="{BB962C8B-B14F-4D97-AF65-F5344CB8AC3E}">
        <p14:creationId xmlns:p14="http://schemas.microsoft.com/office/powerpoint/2010/main" val="12852471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FI 2013">
      <a:dk1>
        <a:srgbClr val="000000"/>
      </a:dk1>
      <a:lt1>
        <a:sysClr val="window" lastClr="FFFFFF"/>
      </a:lt1>
      <a:dk2>
        <a:srgbClr val="000000"/>
      </a:dk2>
      <a:lt2>
        <a:srgbClr val="D1D3D4"/>
      </a:lt2>
      <a:accent1>
        <a:srgbClr val="424716"/>
      </a:accent1>
      <a:accent2>
        <a:srgbClr val="00853F"/>
      </a:accent2>
      <a:accent3>
        <a:srgbClr val="9FA617"/>
      </a:accent3>
      <a:accent4>
        <a:srgbClr val="C1CD23"/>
      </a:accent4>
      <a:accent5>
        <a:srgbClr val="007275"/>
      </a:accent5>
      <a:accent6>
        <a:srgbClr val="13B5EA"/>
      </a:accent6>
      <a:hlink>
        <a:srgbClr val="9FA617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467</TotalTime>
  <Words>483</Words>
  <Application>Microsoft Office PowerPoint</Application>
  <PresentationFormat>On-screen Show (16:9)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Lato Black</vt:lpstr>
      <vt:lpstr>Lucida Grande</vt:lpstr>
      <vt:lpstr>Arial</vt:lpstr>
      <vt:lpstr>Default Theme</vt:lpstr>
      <vt:lpstr>Welfare benefits</vt:lpstr>
      <vt:lpstr>Welfare benefits</vt:lpstr>
      <vt:lpstr>Welfare benefits</vt:lpstr>
      <vt:lpstr>Welfare benefits Child Benefit</vt:lpstr>
      <vt:lpstr>Welfare benefits Housing Benefit</vt:lpstr>
      <vt:lpstr>Welfare benefits Support for Council Tax</vt:lpstr>
      <vt:lpstr>Welfare benefits Child Tax Credit</vt:lpstr>
      <vt:lpstr>Welfare benefits Working Tax Credit</vt:lpstr>
      <vt:lpstr>State benefit cap</vt:lpstr>
      <vt:lpstr>Universal Credit What is it?</vt:lpstr>
      <vt:lpstr>Universal Credit</vt:lpstr>
      <vt:lpstr>Increasing your income Things to check</vt:lpstr>
      <vt:lpstr>Where to go for help?</vt:lpstr>
    </vt:vector>
  </TitlesOfParts>
  <Company>FrancesHerrodDesign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herrod</dc:creator>
  <cp:lastModifiedBy>Vicky Rebori</cp:lastModifiedBy>
  <cp:revision>63</cp:revision>
  <cp:lastPrinted>2018-06-01T11:45:19Z</cp:lastPrinted>
  <dcterms:created xsi:type="dcterms:W3CDTF">2018-05-18T07:30:33Z</dcterms:created>
  <dcterms:modified xsi:type="dcterms:W3CDTF">2018-07-27T14:05:38Z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