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pos="355">
          <p15:clr>
            <a:srgbClr val="A4A3A4"/>
          </p15:clr>
        </p15:guide>
        <p15:guide id="3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A35"/>
    <a:srgbClr val="E65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114" y="834"/>
      </p:cViewPr>
      <p:guideLst>
        <p:guide orient="horz" pos="658"/>
        <p:guide pos="355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46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45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217505"/>
            <a:ext cx="6560601" cy="743579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en-US" dirty="0" smtClean="0"/>
              <a:t>CLICK TO EDIT MASTER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6301" y="996554"/>
            <a:ext cx="7306705" cy="3236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040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41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dt="0"/>
  <p:txStyles>
    <p:titleStyle>
      <a:lvl1pPr algn="l" defTabSz="914400" rtl="0" eaLnBrk="1" latinLnBrk="0" hangingPunct="1">
        <a:lnSpc>
          <a:spcPts val="54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269875" indent="-269875" algn="l" defTabSz="914400" rtl="0" eaLnBrk="1" latinLnBrk="0" hangingPunct="1">
        <a:spcBef>
          <a:spcPts val="600"/>
        </a:spcBef>
        <a:buClr>
          <a:srgbClr val="FF0000"/>
        </a:buClr>
        <a:buFont typeface="Lato Black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4513" indent="-285750" algn="l" defTabSz="914400" rtl="0" eaLnBrk="1" latinLnBrk="0" hangingPunct="1">
        <a:spcBef>
          <a:spcPts val="600"/>
        </a:spcBef>
        <a:buClr>
          <a:srgbClr val="FF0000"/>
        </a:buClr>
        <a:buFont typeface="Lato Black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spcBef>
          <a:spcPts val="600"/>
        </a:spcBef>
        <a:buClr>
          <a:srgbClr val="FF0000"/>
        </a:buClr>
        <a:buFont typeface="Lato Black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W_PPT_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589294"/>
            <a:ext cx="8681067" cy="743579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The cost of borrowing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477613"/>
            <a:ext cx="7306705" cy="58566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Unit </a:t>
            </a:r>
            <a:r>
              <a:rPr lang="en-GB" dirty="0">
                <a:solidFill>
                  <a:schemeClr val="bg1"/>
                </a:solidFill>
              </a:rPr>
              <a:t>4</a:t>
            </a:r>
            <a:endParaRPr lang="en-GB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49" y="4150264"/>
            <a:ext cx="1422537" cy="7066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80784" y="-697424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err="1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349" y="2063274"/>
            <a:ext cx="19939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6302" y="217505"/>
            <a:ext cx="6560601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Doorstep lender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76AA35"/>
                </a:solidFill>
              </a:rPr>
              <a:t>What really happens?</a:t>
            </a:r>
            <a:endParaRPr lang="en-US" dirty="0">
              <a:solidFill>
                <a:srgbClr val="76AA35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2" y="4362184"/>
            <a:ext cx="8586548" cy="573698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76AA35"/>
              </a:buClr>
              <a:buSzPct val="80000"/>
            </a:pPr>
            <a:r>
              <a:rPr lang="en-GB" dirty="0" smtClean="0"/>
              <a:t>52 payments of £10.80 per week = £561.60</a:t>
            </a:r>
            <a:endParaRPr lang="en-GB" b="1" dirty="0">
              <a:solidFill>
                <a:srgbClr val="76AA35"/>
              </a:solidFill>
            </a:endParaRPr>
          </a:p>
          <a:p>
            <a:pPr>
              <a:spcBef>
                <a:spcPts val="600"/>
              </a:spcBef>
              <a:buClr>
                <a:srgbClr val="E65E09"/>
              </a:buClr>
              <a:buSzPct val="80000"/>
            </a:pP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755428" y="3204935"/>
            <a:ext cx="4896544" cy="45719"/>
          </a:xfrm>
          <a:prstGeom prst="rightArrow">
            <a:avLst/>
          </a:prstGeom>
          <a:ln>
            <a:solidFill>
              <a:srgbClr val="76A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67496" y="3132927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5428" y="342095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July 2017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9454" y="2765338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£300</a:t>
            </a:r>
            <a:endParaRPr lang="en-GB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46302" y="1832999"/>
            <a:ext cx="5217874" cy="5724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b="1" dirty="0" smtClean="0">
                <a:solidFill>
                  <a:prstClr val="black"/>
                </a:solidFill>
              </a:rPr>
              <a:t>When is the £300 going to be repaid?</a:t>
            </a:r>
            <a:endParaRPr lang="en-GB" b="1" dirty="0" smtClean="0">
              <a:solidFill>
                <a:srgbClr val="76AA35"/>
              </a:solidFill>
            </a:endParaRPr>
          </a:p>
          <a:p>
            <a:pPr>
              <a:spcBef>
                <a:spcPts val="600"/>
              </a:spcBef>
              <a:buClr>
                <a:srgbClr val="E65E09"/>
              </a:buClr>
              <a:buSzPct val="80000"/>
            </a:pPr>
            <a:endParaRPr lang="en-GB" dirty="0" smtClean="0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48215" y="2765338"/>
            <a:ext cx="0" cy="579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55792" y="3404821"/>
            <a:ext cx="1184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Feb 2018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0173" y="2396006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£300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01718" y="3132927"/>
            <a:ext cx="0" cy="21602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89650" y="342095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Aug 2018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3676" y="2765338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£0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81500" y="2611449"/>
            <a:ext cx="2216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Still to pay £261.60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46302" y="217505"/>
            <a:ext cx="6560601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Doorstep lender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76AA35"/>
                </a:solidFill>
              </a:rPr>
              <a:t>What really happens?</a:t>
            </a:r>
            <a:endParaRPr lang="en-US" dirty="0">
              <a:solidFill>
                <a:srgbClr val="76AA35"/>
              </a:solidFill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2" y="4362184"/>
            <a:ext cx="8637348" cy="573698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76AA35"/>
              </a:buClr>
              <a:buSzPct val="80000"/>
            </a:pPr>
            <a:r>
              <a:rPr lang="en-GB" dirty="0" smtClean="0"/>
              <a:t>52 payments of £10.80 per week = £561.60</a:t>
            </a:r>
            <a:endParaRPr lang="en-GB" b="1" dirty="0">
              <a:solidFill>
                <a:srgbClr val="76AA35"/>
              </a:solidFill>
            </a:endParaRPr>
          </a:p>
          <a:p>
            <a:pPr>
              <a:spcBef>
                <a:spcPts val="600"/>
              </a:spcBef>
              <a:buClr>
                <a:srgbClr val="E65E09"/>
              </a:buClr>
              <a:buSzPct val="80000"/>
            </a:pP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1755428" y="3204935"/>
            <a:ext cx="4896544" cy="45719"/>
          </a:xfrm>
          <a:prstGeom prst="rightArrow">
            <a:avLst/>
          </a:prstGeom>
          <a:ln>
            <a:solidFill>
              <a:srgbClr val="76A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367496" y="3132927"/>
            <a:ext cx="0" cy="21602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55428" y="342095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July 2017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89454" y="2765338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£300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246302" y="1832999"/>
            <a:ext cx="5217874" cy="5724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b="1" dirty="0" smtClean="0">
                <a:solidFill>
                  <a:prstClr val="black"/>
                </a:solidFill>
              </a:rPr>
              <a:t>When is the £300 going to be repaid?</a:t>
            </a:r>
            <a:endParaRPr lang="en-GB" b="1" dirty="0" smtClean="0">
              <a:solidFill>
                <a:srgbClr val="76AA35"/>
              </a:solidFill>
            </a:endParaRPr>
          </a:p>
          <a:p>
            <a:pPr>
              <a:spcBef>
                <a:spcPts val="600"/>
              </a:spcBef>
              <a:buClr>
                <a:srgbClr val="E65E09"/>
              </a:buClr>
              <a:buSzPct val="80000"/>
            </a:pP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64756" y="3402244"/>
            <a:ext cx="1184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Feb 2018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79137" y="2408528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£300</a:t>
            </a:r>
            <a:endParaRPr lang="en-GB" dirty="0"/>
          </a:p>
        </p:txBody>
      </p:sp>
      <p:sp>
        <p:nvSpPr>
          <p:cNvPr id="39" name="Right Arrow 38"/>
          <p:cNvSpPr/>
          <p:nvPr/>
        </p:nvSpPr>
        <p:spPr>
          <a:xfrm>
            <a:off x="4257179" y="2945030"/>
            <a:ext cx="2274914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257179" y="2777860"/>
            <a:ext cx="0" cy="579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01718" y="3132927"/>
            <a:ext cx="0" cy="21602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89650" y="342095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Aug 2018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3676" y="2765338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£0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r>
              <a:rPr lang="en-US" dirty="0" smtClean="0"/>
              <a:t>Credit card</a:t>
            </a:r>
            <a:endParaRPr lang="en-US" sz="4000" b="1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3"/>
            <a:ext cx="5353497" cy="2886118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18.9% APR (variable).</a:t>
            </a:r>
            <a:endParaRPr lang="en-GB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Over a period of 31 months at 0% interest in purchases.</a:t>
            </a:r>
          </a:p>
          <a:p>
            <a:pPr marL="457200" lvl="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/>
              <a:t>A minimum payment of £6.75 (2.25%) per month will take 44 months to clear, but</a:t>
            </a:r>
          </a:p>
          <a:p>
            <a:pPr marL="727075" lvl="1" indent="-457200"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/>
              <a:t>interest starts to be charged after 31 months, therefore,</a:t>
            </a:r>
          </a:p>
          <a:p>
            <a:pPr marL="727075" lvl="1" indent="-457200"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/>
              <a:t>the minimum payment should be £9.67 per month to clear the debt within the 31 months period at 0% interest.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098040" y="1168400"/>
            <a:ext cx="2605070" cy="9508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b="1" dirty="0" smtClean="0">
                <a:solidFill>
                  <a:srgbClr val="76AA35"/>
                </a:solidFill>
              </a:rPr>
              <a:t>Borrowed</a:t>
            </a:r>
          </a:p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dirty="0" smtClean="0">
                <a:solidFill>
                  <a:prstClr val="black"/>
                </a:solidFill>
              </a:rPr>
              <a:t>£300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098040" y="2273300"/>
            <a:ext cx="2605070" cy="9702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b="1" dirty="0" smtClean="0">
                <a:solidFill>
                  <a:srgbClr val="76AA35"/>
                </a:solidFill>
              </a:rPr>
              <a:t>Paid back</a:t>
            </a:r>
          </a:p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dirty="0" smtClean="0">
                <a:solidFill>
                  <a:prstClr val="black"/>
                </a:solidFill>
              </a:rPr>
              <a:t>£6.75 per month</a:t>
            </a:r>
          </a:p>
        </p:txBody>
      </p:sp>
      <p:pic>
        <p:nvPicPr>
          <p:cNvPr id="12" name="Picture 11" descr="shutterstock_11985864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243578"/>
            <a:ext cx="1682838" cy="16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r>
              <a:rPr lang="en-US" dirty="0" smtClean="0"/>
              <a:t>Bank loan</a:t>
            </a:r>
            <a:endParaRPr lang="en-US" sz="4000" b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66289" y="1263341"/>
            <a:ext cx="1423338" cy="435354"/>
          </a:xfrm>
          <a:prstGeom prst="rect">
            <a:avLst/>
          </a:prstGeom>
          <a:solidFill>
            <a:srgbClr val="76AA35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b="1" dirty="0" smtClean="0">
                <a:solidFill>
                  <a:schemeClr val="bg1"/>
                </a:solidFill>
              </a:rPr>
              <a:t>Bank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851282" y="1263341"/>
            <a:ext cx="2247539" cy="435354"/>
          </a:xfrm>
          <a:prstGeom prst="rect">
            <a:avLst/>
          </a:prstGeom>
          <a:solidFill>
            <a:srgbClr val="76AA35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b="1" dirty="0" smtClean="0">
                <a:solidFill>
                  <a:schemeClr val="bg1"/>
                </a:solidFill>
              </a:rPr>
              <a:t>Amount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164428" y="1263341"/>
            <a:ext cx="2247539" cy="435354"/>
          </a:xfrm>
          <a:prstGeom prst="rect">
            <a:avLst/>
          </a:prstGeom>
          <a:solidFill>
            <a:srgbClr val="76AA35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b="1" dirty="0" smtClean="0">
                <a:solidFill>
                  <a:schemeClr val="bg1"/>
                </a:solidFill>
              </a:rPr>
              <a:t>Interest rate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851282" y="1743262"/>
            <a:ext cx="2247539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£1,000 to £2,999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164428" y="1743262"/>
            <a:ext cx="2247539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21.9%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66289" y="1743262"/>
            <a:ext cx="1423338" cy="22757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b="1" dirty="0" smtClean="0"/>
              <a:t>High street bank</a:t>
            </a:r>
            <a:endParaRPr lang="en-GB" b="1" dirty="0"/>
          </a:p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endParaRPr lang="en-GB" b="1" dirty="0" smtClean="0">
              <a:solidFill>
                <a:srgbClr val="76AA35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851282" y="2203354"/>
            <a:ext cx="2247539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£3,000 to £4,999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164428" y="2203354"/>
            <a:ext cx="2247539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18.9%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851282" y="2663446"/>
            <a:ext cx="2247539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£5,000 to £6,999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4164427" y="2663446"/>
            <a:ext cx="2247539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6.1%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851282" y="3123538"/>
            <a:ext cx="2247539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£7,000 to £14,999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164428" y="3123538"/>
            <a:ext cx="2247539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3.3%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1851282" y="3583630"/>
            <a:ext cx="2247539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£15,000 to £25,000</a:t>
            </a: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4164428" y="3583630"/>
            <a:ext cx="2247539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21.9%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03975" y="4683780"/>
            <a:ext cx="2740025" cy="45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21" name="Picture 20" descr="shutterstock_10222484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35" y="3068944"/>
            <a:ext cx="1900079" cy="190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13657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Payday loan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76AA35"/>
                </a:solidFill>
              </a:rPr>
              <a:t>What is it?</a:t>
            </a:r>
            <a:endParaRPr lang="en-US" dirty="0">
              <a:solidFill>
                <a:srgbClr val="76AA35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851857"/>
            <a:ext cx="6157674" cy="2886118"/>
          </a:xfrm>
        </p:spPr>
        <p:txBody>
          <a:bodyPr/>
          <a:lstStyle/>
          <a:p>
            <a:r>
              <a:rPr lang="en-GB" dirty="0"/>
              <a:t>Emergency loan paid directly into your bank account. </a:t>
            </a:r>
          </a:p>
          <a:p>
            <a:r>
              <a:rPr lang="en-GB" b="1" dirty="0">
                <a:solidFill>
                  <a:srgbClr val="76AA35"/>
                </a:solidFill>
              </a:rPr>
              <a:t>How does it work</a:t>
            </a:r>
            <a:r>
              <a:rPr lang="en-GB" b="1" dirty="0" smtClean="0">
                <a:solidFill>
                  <a:srgbClr val="76AA35"/>
                </a:solidFill>
              </a:rPr>
              <a:t>?</a:t>
            </a:r>
            <a:br>
              <a:rPr lang="en-GB" b="1" dirty="0" smtClean="0">
                <a:solidFill>
                  <a:srgbClr val="76AA35"/>
                </a:solidFill>
              </a:rPr>
            </a:br>
            <a:r>
              <a:rPr lang="en-GB" dirty="0" smtClean="0"/>
              <a:t>You </a:t>
            </a:r>
            <a:r>
              <a:rPr lang="en-GB" dirty="0"/>
              <a:t>pay back when you next receive your wages or benefits plus interest.</a:t>
            </a:r>
          </a:p>
          <a:p>
            <a:pPr>
              <a:spcBef>
                <a:spcPts val="600"/>
              </a:spcBef>
              <a:buClr>
                <a:srgbClr val="E65E09"/>
              </a:buClr>
              <a:buSzPct val="80000"/>
            </a:pPr>
            <a:endParaRPr lang="en-GB" dirty="0" smtClean="0">
              <a:solidFill>
                <a:prstClr val="black"/>
              </a:solidFill>
            </a:endParaRPr>
          </a:p>
        </p:txBody>
      </p:sp>
      <p:pic>
        <p:nvPicPr>
          <p:cNvPr id="8" name="Picture 7" descr="shutterstock_860662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63" y="2971822"/>
            <a:ext cx="3052137" cy="203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250828" y="1928573"/>
            <a:ext cx="2605070" cy="2395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buClr>
                <a:srgbClr val="76AA35"/>
              </a:buClr>
              <a:buSzPct val="80000"/>
            </a:pPr>
            <a:r>
              <a:rPr lang="en-GB" dirty="0"/>
              <a:t>For a loan of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£</a:t>
            </a:r>
            <a:r>
              <a:rPr lang="en-GB" dirty="0"/>
              <a:t>300 for 30 days</a:t>
            </a:r>
          </a:p>
          <a:p>
            <a:pPr lvl="0">
              <a:spcBef>
                <a:spcPts val="600"/>
              </a:spcBef>
              <a:buClr>
                <a:srgbClr val="76AA35"/>
              </a:buClr>
              <a:buSzPct val="80000"/>
            </a:pPr>
            <a:r>
              <a:rPr lang="en-GB" b="1" dirty="0" smtClean="0"/>
              <a:t>you </a:t>
            </a:r>
            <a:r>
              <a:rPr lang="en-GB" b="1" dirty="0"/>
              <a:t>pay £372</a:t>
            </a:r>
          </a:p>
          <a:p>
            <a:pPr lvl="0">
              <a:spcBef>
                <a:spcPts val="600"/>
              </a:spcBef>
              <a:buClr>
                <a:srgbClr val="76AA35"/>
              </a:buClr>
              <a:buSzPct val="80000"/>
            </a:pPr>
            <a:r>
              <a:rPr lang="en-GB" dirty="0" smtClean="0"/>
              <a:t>which </a:t>
            </a:r>
            <a:r>
              <a:rPr lang="en-GB" dirty="0"/>
              <a:t>includes around £25 in fees and </a:t>
            </a:r>
            <a:r>
              <a:rPr lang="en-GB" dirty="0" smtClean="0"/>
              <a:t>charges</a:t>
            </a:r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245914" y="1909141"/>
            <a:ext cx="2605070" cy="2395319"/>
          </a:xfrm>
          <a:prstGeom prst="rect">
            <a:avLst/>
          </a:prstGeom>
          <a:solidFill>
            <a:srgbClr val="76AA35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buClr>
                <a:srgbClr val="76AA35"/>
              </a:buClr>
              <a:buSzPct val="80000"/>
            </a:pPr>
            <a:r>
              <a:rPr lang="en-GB" b="1" dirty="0">
                <a:solidFill>
                  <a:schemeClr val="bg1"/>
                </a:solidFill>
              </a:rPr>
              <a:t>If you miss </a:t>
            </a: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the repayment…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238927" y="1928573"/>
            <a:ext cx="2605070" cy="2395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buClr>
                <a:srgbClr val="76AA35"/>
              </a:buClr>
              <a:buSzPct val="80000"/>
            </a:pPr>
            <a:r>
              <a:rPr lang="en-GB" dirty="0"/>
              <a:t>You will pay </a:t>
            </a:r>
            <a:r>
              <a:rPr lang="en-GB" dirty="0" smtClean="0"/>
              <a:t>default </a:t>
            </a:r>
            <a:r>
              <a:rPr lang="en-GB" dirty="0"/>
              <a:t>fees of £</a:t>
            </a:r>
            <a:r>
              <a:rPr lang="en-GB" dirty="0" smtClean="0"/>
              <a:t>15 plus interest on the £300.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12090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Payday </a:t>
            </a:r>
            <a:r>
              <a:rPr lang="en-US" dirty="0" smtClean="0"/>
              <a:t>loan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76AA35"/>
                </a:solidFill>
              </a:rPr>
              <a:t>How much does it cost?</a:t>
            </a:r>
            <a:endParaRPr lang="en-US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250827" y="4630543"/>
            <a:ext cx="11656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Source: Sunny Loans</a:t>
            </a:r>
          </a:p>
        </p:txBody>
      </p:sp>
      <p:sp>
        <p:nvSpPr>
          <p:cNvPr id="14" name="Right Triangle 13"/>
          <p:cNvSpPr/>
          <p:nvPr/>
        </p:nvSpPr>
        <p:spPr>
          <a:xfrm rot="13521992">
            <a:off x="2812269" y="2861393"/>
            <a:ext cx="263875" cy="263875"/>
          </a:xfrm>
          <a:prstGeom prst="rtTriangle">
            <a:avLst/>
          </a:prstGeom>
          <a:solidFill>
            <a:srgbClr val="76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5" name="Right Triangle 14"/>
          <p:cNvSpPr/>
          <p:nvPr/>
        </p:nvSpPr>
        <p:spPr>
          <a:xfrm rot="13511500">
            <a:off x="5826421" y="2861392"/>
            <a:ext cx="263875" cy="263875"/>
          </a:xfrm>
          <a:prstGeom prst="rtTriangle">
            <a:avLst/>
          </a:prstGeom>
          <a:solidFill>
            <a:srgbClr val="76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12090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Payday </a:t>
            </a:r>
            <a:r>
              <a:rPr lang="en-US" dirty="0" smtClean="0"/>
              <a:t>loan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76AA35"/>
                </a:solidFill>
              </a:rPr>
              <a:t>After one year…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50827" y="4630543"/>
            <a:ext cx="15824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Source: Money Advice Service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851857"/>
            <a:ext cx="6157674" cy="2886118"/>
          </a:xfrm>
        </p:spPr>
        <p:txBody>
          <a:bodyPr/>
          <a:lstStyle/>
          <a:p>
            <a:r>
              <a:rPr lang="en-GB" dirty="0"/>
              <a:t>The annual percentage interest rate (APR)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could </a:t>
            </a:r>
            <a:r>
              <a:rPr lang="en-GB" dirty="0"/>
              <a:t>be </a:t>
            </a:r>
            <a:r>
              <a:rPr lang="en-GB" b="1" dirty="0">
                <a:solidFill>
                  <a:srgbClr val="76AA35"/>
                </a:solidFill>
              </a:rPr>
              <a:t>up to 1,500%</a:t>
            </a:r>
            <a:r>
              <a:rPr lang="en-GB" dirty="0"/>
              <a:t>. </a:t>
            </a:r>
          </a:p>
          <a:p>
            <a:r>
              <a:rPr lang="en-GB" dirty="0" smtClean="0"/>
              <a:t>(A </a:t>
            </a:r>
            <a:r>
              <a:rPr lang="en-GB" dirty="0"/>
              <a:t>typical credit card APR is 22.8</a:t>
            </a:r>
            <a:r>
              <a:rPr lang="en-GB" dirty="0" smtClean="0"/>
              <a:t>%).</a:t>
            </a:r>
            <a:endParaRPr lang="en-GB" sz="1050" dirty="0"/>
          </a:p>
          <a:p>
            <a:pPr>
              <a:spcBef>
                <a:spcPts val="600"/>
              </a:spcBef>
              <a:buClr>
                <a:srgbClr val="E65E09"/>
              </a:buClr>
              <a:buSzPct val="80000"/>
            </a:pP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6878604" y="1426574"/>
            <a:ext cx="1417504" cy="2352364"/>
          </a:xfrm>
          <a:prstGeom prst="upArrow">
            <a:avLst/>
          </a:prstGeom>
          <a:solidFill>
            <a:srgbClr val="76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13657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Credit union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76AA35"/>
                </a:solidFill>
              </a:rPr>
              <a:t>What is it?</a:t>
            </a:r>
            <a:endParaRPr lang="en-US" dirty="0">
              <a:solidFill>
                <a:srgbClr val="76AA35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46301" y="1583249"/>
            <a:ext cx="6049724" cy="30593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An organisation </a:t>
            </a:r>
            <a:r>
              <a:rPr lang="en-GB" dirty="0"/>
              <a:t>whose members pool their savings to provide each other with credit at a low interest rate</a:t>
            </a:r>
            <a:r>
              <a:rPr lang="en-GB" dirty="0" smtClean="0"/>
              <a:t>.</a:t>
            </a:r>
          </a:p>
          <a:p>
            <a:r>
              <a:rPr lang="en-GB" b="1" dirty="0" smtClean="0">
                <a:solidFill>
                  <a:srgbClr val="76AA35"/>
                </a:solidFill>
              </a:rPr>
              <a:t>You must either,</a:t>
            </a:r>
            <a:endParaRPr lang="en-GB" b="1" dirty="0">
              <a:solidFill>
                <a:srgbClr val="76AA35"/>
              </a:solidFill>
            </a:endParaRPr>
          </a:p>
          <a:p>
            <a:pPr marL="45720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/>
              <a:t>live </a:t>
            </a:r>
            <a:r>
              <a:rPr lang="en-GB" dirty="0"/>
              <a:t>or </a:t>
            </a:r>
            <a:r>
              <a:rPr lang="en-GB" dirty="0" smtClean="0"/>
              <a:t>work </a:t>
            </a:r>
            <a:r>
              <a:rPr lang="en-GB" dirty="0"/>
              <a:t>in the same area, </a:t>
            </a:r>
            <a:r>
              <a:rPr lang="en-GB" dirty="0" smtClean="0"/>
              <a:t>or</a:t>
            </a:r>
            <a:endParaRPr lang="en-GB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/>
              <a:t>work </a:t>
            </a:r>
            <a:r>
              <a:rPr lang="en-GB" dirty="0"/>
              <a:t>for the same employer, </a:t>
            </a:r>
            <a:r>
              <a:rPr lang="en-GB" dirty="0" smtClean="0"/>
              <a:t>or</a:t>
            </a:r>
          </a:p>
          <a:p>
            <a:pPr marL="45720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/>
              <a:t>belong </a:t>
            </a:r>
            <a:r>
              <a:rPr lang="en-GB" dirty="0"/>
              <a:t>to the same church, trade union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or </a:t>
            </a:r>
            <a:r>
              <a:rPr lang="en-GB" dirty="0"/>
              <a:t>other </a:t>
            </a:r>
            <a:r>
              <a:rPr lang="en-GB" dirty="0" smtClean="0"/>
              <a:t>association.</a:t>
            </a:r>
            <a:endParaRPr lang="en-GB" dirty="0"/>
          </a:p>
        </p:txBody>
      </p:sp>
      <p:pic>
        <p:nvPicPr>
          <p:cNvPr id="7" name="Picture 6" descr="shutterstock_20302119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0" y="2775174"/>
            <a:ext cx="2556573" cy="20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13657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Credit union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76AA35"/>
                </a:solidFill>
              </a:rPr>
              <a:t>Borrowing</a:t>
            </a:r>
            <a:endParaRPr lang="en-US" dirty="0">
              <a:solidFill>
                <a:srgbClr val="76AA35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46299" y="1583249"/>
            <a:ext cx="6829733" cy="30593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Cap of 3% interest a month or 42.6% a year APR on </a:t>
            </a:r>
            <a:r>
              <a:rPr lang="en-GB" dirty="0" smtClean="0"/>
              <a:t>loans.</a:t>
            </a:r>
          </a:p>
          <a:p>
            <a:r>
              <a:rPr lang="en-GB" b="1" dirty="0" smtClean="0">
                <a:solidFill>
                  <a:srgbClr val="76AA35"/>
                </a:solidFill>
              </a:rPr>
              <a:t>If you don’t repay a credit union loan, they can:</a:t>
            </a:r>
          </a:p>
          <a:p>
            <a:pPr marL="45720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/>
              <a:t>Cancel your membership, or</a:t>
            </a:r>
            <a:endParaRPr lang="en-GB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/>
              <a:t>Take you to court to get their money back.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9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5405036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64" y="2506893"/>
            <a:ext cx="3412935" cy="242773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13657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Catalogue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76AA35"/>
                </a:solidFill>
              </a:rPr>
              <a:t>What is it?</a:t>
            </a:r>
            <a:endParaRPr lang="en-US" dirty="0">
              <a:solidFill>
                <a:srgbClr val="76AA35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46301" y="1583249"/>
            <a:ext cx="6049724" cy="30593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way of buying goods with payments spread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over </a:t>
            </a:r>
            <a:r>
              <a:rPr lang="en-GB" dirty="0"/>
              <a:t>weekly or monthly instalments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Sometimes </a:t>
            </a:r>
            <a:r>
              <a:rPr lang="en-GB" dirty="0"/>
              <a:t>interest </a:t>
            </a:r>
            <a:r>
              <a:rPr lang="en-GB" dirty="0" smtClean="0"/>
              <a:t>free </a:t>
            </a:r>
            <a:r>
              <a:rPr lang="en-GB" dirty="0"/>
              <a:t>but you need to pay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on </a:t>
            </a:r>
            <a:r>
              <a:rPr lang="en-GB" dirty="0"/>
              <a:t>time</a:t>
            </a:r>
            <a:r>
              <a:rPr lang="en-GB" dirty="0" smtClean="0"/>
              <a:t>.</a:t>
            </a:r>
          </a:p>
          <a:p>
            <a:r>
              <a:rPr lang="en-GB" b="1" dirty="0" smtClean="0">
                <a:solidFill>
                  <a:srgbClr val="76AA35"/>
                </a:solidFill>
              </a:rPr>
              <a:t>If you fail to pay, interest can start </a:t>
            </a:r>
            <a:br>
              <a:rPr lang="en-GB" b="1" dirty="0" smtClean="0">
                <a:solidFill>
                  <a:srgbClr val="76AA35"/>
                </a:solidFill>
              </a:rPr>
            </a:br>
            <a:r>
              <a:rPr lang="en-GB" b="1" dirty="0" smtClean="0">
                <a:solidFill>
                  <a:srgbClr val="76AA35"/>
                </a:solidFill>
              </a:rPr>
              <a:t>mounting up quickly.</a:t>
            </a:r>
            <a:endParaRPr lang="en-GB" b="1" dirty="0">
              <a:solidFill>
                <a:srgbClr val="76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r>
              <a:rPr lang="en-US" dirty="0" smtClean="0"/>
              <a:t>This is Rob</a:t>
            </a:r>
            <a:endParaRPr lang="en-US" sz="4000" b="1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3"/>
            <a:ext cx="4344749" cy="2886118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He has a part-time job.</a:t>
            </a:r>
            <a:endParaRPr lang="en-GB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He receives benefits but some of them are not being paid yet.</a:t>
            </a:r>
            <a:endParaRPr lang="en-GB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He is a single parent of three under 16.</a:t>
            </a:r>
          </a:p>
          <a:p>
            <a:pPr marL="457200" lvl="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b="1" dirty="0" smtClean="0">
                <a:solidFill>
                  <a:srgbClr val="76AA35"/>
                </a:solidFill>
              </a:rPr>
              <a:t>Bills keep coming and he struggles to pay them…</a:t>
            </a:r>
            <a:endParaRPr lang="en-GB" b="1" dirty="0">
              <a:solidFill>
                <a:srgbClr val="76AA35"/>
              </a:solidFill>
            </a:endParaRPr>
          </a:p>
        </p:txBody>
      </p:sp>
      <p:pic>
        <p:nvPicPr>
          <p:cNvPr id="5" name="Picture 4" descr="iStock_000018433056X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26840"/>
            <a:ext cx="2544440" cy="38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6" y="217505"/>
            <a:ext cx="8557103" cy="13657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Catalogue vs. credit card</a:t>
            </a:r>
            <a:endParaRPr lang="en-US" dirty="0">
              <a:solidFill>
                <a:srgbClr val="76AA35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3"/>
            <a:ext cx="6100711" cy="556002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76AA35"/>
              </a:buClr>
              <a:buSzPct val="80000"/>
            </a:pPr>
            <a:r>
              <a:rPr lang="en-GB" dirty="0" smtClean="0">
                <a:solidFill>
                  <a:prstClr val="black"/>
                </a:solidFill>
              </a:rPr>
              <a:t>Table based on repaying £300 over 26 months.</a:t>
            </a:r>
            <a:endParaRPr lang="en-GB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467580" y="2143139"/>
            <a:ext cx="2073106" cy="666245"/>
          </a:xfrm>
          <a:prstGeom prst="rect">
            <a:avLst/>
          </a:prstGeom>
          <a:solidFill>
            <a:srgbClr val="76AA35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b="1" dirty="0" smtClean="0">
                <a:solidFill>
                  <a:schemeClr val="bg1"/>
                </a:solidFill>
              </a:rPr>
              <a:t>Example APR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01201" y="2143139"/>
            <a:ext cx="2073106" cy="666245"/>
          </a:xfrm>
          <a:prstGeom prst="rect">
            <a:avLst/>
          </a:prstGeom>
          <a:solidFill>
            <a:srgbClr val="76AA35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b="1" dirty="0" smtClean="0">
                <a:solidFill>
                  <a:schemeClr val="bg1"/>
                </a:solidFill>
              </a:rPr>
              <a:t>Monthly repayment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467580" y="2842368"/>
            <a:ext cx="2073106" cy="4353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19%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01201" y="2842368"/>
            <a:ext cx="2073106" cy="4353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£14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467580" y="3302460"/>
            <a:ext cx="2073106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30%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601201" y="3302460"/>
            <a:ext cx="2073106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£16</a:t>
            </a: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6734823" y="2143139"/>
            <a:ext cx="2073106" cy="666245"/>
          </a:xfrm>
          <a:prstGeom prst="rect">
            <a:avLst/>
          </a:prstGeom>
          <a:solidFill>
            <a:srgbClr val="76AA35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b="1" dirty="0" smtClean="0">
                <a:solidFill>
                  <a:schemeClr val="bg1"/>
                </a:solidFill>
              </a:rPr>
              <a:t>Total amount payable</a:t>
            </a: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6734823" y="2842368"/>
            <a:ext cx="2073106" cy="4353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£362</a:t>
            </a: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6734823" y="3302460"/>
            <a:ext cx="2073106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£392</a:t>
            </a: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33641" y="2143139"/>
            <a:ext cx="2073106" cy="666245"/>
          </a:xfrm>
          <a:prstGeom prst="rect">
            <a:avLst/>
          </a:prstGeom>
          <a:solidFill>
            <a:srgbClr val="76AA35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b="1" dirty="0" smtClean="0">
                <a:solidFill>
                  <a:schemeClr val="bg1"/>
                </a:solidFill>
              </a:rPr>
              <a:t>Type of borrowing</a:t>
            </a: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33641" y="2842368"/>
            <a:ext cx="2073106" cy="4353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Credit card</a:t>
            </a: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33641" y="3302460"/>
            <a:ext cx="2073106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Catalogue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3641" y="4671773"/>
            <a:ext cx="20441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Source: Money Advice </a:t>
            </a:r>
            <a:r>
              <a:rPr lang="en-GB" sz="800" dirty="0" smtClean="0"/>
              <a:t>Service calculator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5334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6" y="217505"/>
            <a:ext cx="5736587" cy="31139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Which of these will </a:t>
            </a:r>
            <a:br>
              <a:rPr lang="en-US" dirty="0" smtClean="0"/>
            </a:br>
            <a:r>
              <a:rPr lang="en-US" smtClean="0"/>
              <a:t>be </a:t>
            </a:r>
            <a:r>
              <a:rPr lang="en-US" smtClean="0">
                <a:solidFill>
                  <a:srgbClr val="76AA35"/>
                </a:solidFill>
              </a:rPr>
              <a:t>best</a:t>
            </a:r>
            <a:r>
              <a:rPr lang="en-US" smtClean="0"/>
              <a:t> </a:t>
            </a:r>
            <a:r>
              <a:rPr lang="en-US" dirty="0" smtClean="0"/>
              <a:t>for Rob?</a:t>
            </a:r>
            <a:endParaRPr lang="en-US" dirty="0">
              <a:solidFill>
                <a:srgbClr val="76AA35"/>
              </a:solidFill>
            </a:endParaRPr>
          </a:p>
        </p:txBody>
      </p:sp>
      <p:pic>
        <p:nvPicPr>
          <p:cNvPr id="5" name="Picture 4" descr="iStock_000018433056X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26840"/>
            <a:ext cx="2544440" cy="38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r>
              <a:rPr lang="en-US" dirty="0" smtClean="0"/>
              <a:t>Rob needs cash</a:t>
            </a:r>
            <a:endParaRPr lang="en-US" sz="4000" b="1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3"/>
            <a:ext cx="4344749" cy="2886118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To pay for school trips.</a:t>
            </a:r>
            <a:endParaRPr lang="en-GB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The children need new shoes.</a:t>
            </a:r>
            <a:endParaRPr lang="en-GB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The boys want a video game.</a:t>
            </a:r>
          </a:p>
          <a:p>
            <a:pPr marL="457200" lvl="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/>
              <a:t>Rob needs new clothes.</a:t>
            </a:r>
            <a:endParaRPr lang="en-GB" dirty="0"/>
          </a:p>
        </p:txBody>
      </p:sp>
      <p:pic>
        <p:nvPicPr>
          <p:cNvPr id="2" name="Picture 1" descr="shutterstock_9200806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71" y="3061895"/>
            <a:ext cx="2163426" cy="1746266"/>
          </a:xfrm>
          <a:prstGeom prst="rect">
            <a:avLst/>
          </a:prstGeom>
        </p:spPr>
      </p:pic>
      <p:pic>
        <p:nvPicPr>
          <p:cNvPr id="3" name="Picture 2" descr="shutterstock_42556117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83" y="1029665"/>
            <a:ext cx="3048346" cy="2032230"/>
          </a:xfrm>
          <a:prstGeom prst="rect">
            <a:avLst/>
          </a:prstGeom>
        </p:spPr>
      </p:pic>
      <p:pic>
        <p:nvPicPr>
          <p:cNvPr id="4" name="Picture 3" descr="shutterstock_58900263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97" y="2957118"/>
            <a:ext cx="2699580" cy="17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utterstock_25405036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16" y="3563230"/>
            <a:ext cx="1541432" cy="10964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r>
              <a:rPr lang="en-US" dirty="0" smtClean="0"/>
              <a:t>Rob needs cash</a:t>
            </a:r>
            <a:endParaRPr lang="en-US" sz="4000" b="1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3"/>
            <a:ext cx="5518439" cy="2886118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76AA35"/>
              </a:buClr>
              <a:buSzPct val="80000"/>
            </a:pPr>
            <a:r>
              <a:rPr lang="en-GB" b="1" dirty="0" smtClean="0"/>
              <a:t>Rob decides to borrow £300… Where from?</a:t>
            </a:r>
            <a:endParaRPr lang="en-GB" b="1" dirty="0"/>
          </a:p>
          <a:p>
            <a:pPr marL="457200" lvl="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Doorstep </a:t>
            </a:r>
            <a:r>
              <a:rPr lang="en-GB" dirty="0">
                <a:solidFill>
                  <a:prstClr val="black"/>
                </a:solidFill>
              </a:rPr>
              <a:t>l</a:t>
            </a:r>
            <a:r>
              <a:rPr lang="en-GB" dirty="0" smtClean="0">
                <a:solidFill>
                  <a:prstClr val="black"/>
                </a:solidFill>
              </a:rPr>
              <a:t>ender</a:t>
            </a:r>
            <a:endParaRPr lang="en-GB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Credit union</a:t>
            </a:r>
          </a:p>
          <a:p>
            <a:pPr marL="457200" lvl="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/>
              <a:t>Credit card</a:t>
            </a:r>
          </a:p>
          <a:p>
            <a:pPr marL="457200" lvl="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/>
              <a:t>Bank loan</a:t>
            </a:r>
          </a:p>
          <a:p>
            <a:pPr marL="457200" lvl="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/>
              <a:t>Payday loans</a:t>
            </a:r>
          </a:p>
          <a:p>
            <a:pPr marL="457200" lvl="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/>
              <a:t>Catalogue</a:t>
            </a:r>
          </a:p>
          <a:p>
            <a:pPr lvl="0">
              <a:spcBef>
                <a:spcPts val="600"/>
              </a:spcBef>
              <a:buClr>
                <a:srgbClr val="76AA35"/>
              </a:buClr>
              <a:buSzPct val="80000"/>
            </a:pPr>
            <a:r>
              <a:rPr lang="en-GB" b="1" dirty="0" smtClean="0">
                <a:solidFill>
                  <a:srgbClr val="76AA35"/>
                </a:solidFill>
              </a:rPr>
              <a:t>Which of these will be the best for Rob?</a:t>
            </a:r>
            <a:endParaRPr lang="en-GB" b="1" dirty="0">
              <a:solidFill>
                <a:srgbClr val="76AA35"/>
              </a:solidFill>
            </a:endParaRPr>
          </a:p>
        </p:txBody>
      </p:sp>
      <p:pic>
        <p:nvPicPr>
          <p:cNvPr id="21" name="Picture 20" descr="shutterstock_15800826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38" y="1343621"/>
            <a:ext cx="1325894" cy="1060716"/>
          </a:xfrm>
          <a:prstGeom prst="rect">
            <a:avLst/>
          </a:prstGeom>
        </p:spPr>
      </p:pic>
      <p:pic>
        <p:nvPicPr>
          <p:cNvPr id="2" name="Picture 1" descr="shutterstock_860662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03" y="2606231"/>
            <a:ext cx="1257746" cy="838498"/>
          </a:xfrm>
          <a:prstGeom prst="rect">
            <a:avLst/>
          </a:prstGeom>
        </p:spPr>
      </p:pic>
      <p:pic>
        <p:nvPicPr>
          <p:cNvPr id="3" name="Picture 2" descr="shutterstock_10222484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03" y="1241646"/>
            <a:ext cx="1257816" cy="1257816"/>
          </a:xfrm>
          <a:prstGeom prst="rect">
            <a:avLst/>
          </a:prstGeom>
        </p:spPr>
      </p:pic>
      <p:pic>
        <p:nvPicPr>
          <p:cNvPr id="5" name="Picture 4" descr="shutterstock_11985864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94" y="3468084"/>
            <a:ext cx="1159774" cy="1152128"/>
          </a:xfrm>
          <a:prstGeom prst="rect">
            <a:avLst/>
          </a:prstGeom>
        </p:spPr>
      </p:pic>
      <p:pic>
        <p:nvPicPr>
          <p:cNvPr id="8" name="Picture 7" descr="shutterstock_20302119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94" y="2499462"/>
            <a:ext cx="1179962" cy="93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15800826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2415939"/>
            <a:ext cx="2902546" cy="2322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Doorstep lender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76AA35"/>
                </a:solidFill>
              </a:rPr>
              <a:t>What are they?</a:t>
            </a:r>
            <a:endParaRPr lang="en-US" dirty="0">
              <a:solidFill>
                <a:srgbClr val="76AA3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851857"/>
            <a:ext cx="4767951" cy="2886118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E65E09"/>
              </a:buClr>
              <a:buSzPct val="80000"/>
            </a:pPr>
            <a:r>
              <a:rPr lang="en-GB" dirty="0" smtClean="0"/>
              <a:t>A doorstep lender is </a:t>
            </a:r>
            <a:r>
              <a:rPr lang="en-GB" dirty="0"/>
              <a:t>a company which lends you money and calls at your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home </a:t>
            </a:r>
            <a:r>
              <a:rPr lang="en-GB" dirty="0"/>
              <a:t>to collect the </a:t>
            </a:r>
            <a:r>
              <a:rPr lang="en-GB" dirty="0" smtClean="0"/>
              <a:t>repayments.</a:t>
            </a:r>
          </a:p>
          <a:p>
            <a:pPr>
              <a:spcBef>
                <a:spcPts val="600"/>
              </a:spcBef>
              <a:buClr>
                <a:srgbClr val="E65E09"/>
              </a:buClr>
              <a:buSzPct val="80000"/>
            </a:pP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1352" y="4508115"/>
            <a:ext cx="2801649" cy="45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Doorstep lender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76AA35"/>
                </a:solidFill>
              </a:rPr>
              <a:t>How do they work?</a:t>
            </a:r>
            <a:endParaRPr lang="en-US" dirty="0">
              <a:solidFill>
                <a:srgbClr val="76AA35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2" y="1851857"/>
            <a:ext cx="5217874" cy="2886118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76AA35"/>
              </a:buClr>
              <a:buSzPct val="80000"/>
            </a:pPr>
            <a:r>
              <a:rPr lang="en-GB" dirty="0" smtClean="0"/>
              <a:t>In July 2017 one doorstep lender</a:t>
            </a:r>
            <a:br>
              <a:rPr lang="en-GB" dirty="0" smtClean="0"/>
            </a:br>
            <a:r>
              <a:rPr lang="en-GB" dirty="0" smtClean="0"/>
              <a:t>offered a £300 loan over 52 weeks:</a:t>
            </a:r>
            <a:endParaRPr lang="en-GB" dirty="0"/>
          </a:p>
          <a:p>
            <a:pPr marL="457200" lvl="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52 payments of £10.80 per week,</a:t>
            </a:r>
            <a:endParaRPr lang="en-GB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299.3% APR.</a:t>
            </a:r>
            <a:endParaRPr lang="en-GB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b="1" dirty="0" smtClean="0">
                <a:solidFill>
                  <a:srgbClr val="76AA35"/>
                </a:solidFill>
              </a:rPr>
              <a:t>Total amount payable £561.60.</a:t>
            </a:r>
            <a:endParaRPr lang="en-GB" b="1" dirty="0">
              <a:solidFill>
                <a:srgbClr val="76AA35"/>
              </a:solidFill>
            </a:endParaRPr>
          </a:p>
          <a:p>
            <a:pPr>
              <a:spcBef>
                <a:spcPts val="600"/>
              </a:spcBef>
              <a:buClr>
                <a:srgbClr val="E65E09"/>
              </a:buClr>
              <a:buSzPct val="80000"/>
            </a:pPr>
            <a:endParaRPr lang="en-GB" dirty="0" smtClean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85" y="2288902"/>
            <a:ext cx="2901948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What is APR?</a:t>
            </a:r>
            <a:endParaRPr lang="en-US" dirty="0">
              <a:solidFill>
                <a:srgbClr val="76AA35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0" y="1173132"/>
            <a:ext cx="7143343" cy="2886118"/>
          </a:xfrm>
        </p:spPr>
        <p:txBody>
          <a:bodyPr/>
          <a:lstStyle/>
          <a:p>
            <a:pPr>
              <a:buClr>
                <a:srgbClr val="E65E09"/>
              </a:buClr>
              <a:buSzPct val="80000"/>
            </a:pPr>
            <a:r>
              <a:rPr lang="en-GB" dirty="0" smtClean="0"/>
              <a:t>Abbreviation for </a:t>
            </a:r>
            <a:r>
              <a:rPr lang="en-GB" b="1" dirty="0" smtClean="0"/>
              <a:t>Annual Percentage Rate.</a:t>
            </a:r>
          </a:p>
          <a:p>
            <a:pPr>
              <a:buClr>
                <a:srgbClr val="E65E09"/>
              </a:buClr>
              <a:buSzPct val="80000"/>
            </a:pPr>
            <a:r>
              <a:rPr lang="en-GB" sz="2400" b="1" dirty="0" smtClean="0">
                <a:solidFill>
                  <a:srgbClr val="76AA35"/>
                </a:solidFill>
              </a:rPr>
              <a:t>“The </a:t>
            </a:r>
            <a:r>
              <a:rPr lang="en-GB" sz="2400" b="1" dirty="0">
                <a:solidFill>
                  <a:srgbClr val="76AA35"/>
                </a:solidFill>
              </a:rPr>
              <a:t>rate at </a:t>
            </a:r>
            <a:r>
              <a:rPr lang="en-GB" sz="2400" b="1" dirty="0" smtClean="0">
                <a:solidFill>
                  <a:srgbClr val="76AA35"/>
                </a:solidFill>
              </a:rPr>
              <a:t>which </a:t>
            </a:r>
            <a:r>
              <a:rPr lang="en-GB" sz="2400" b="1" dirty="0">
                <a:solidFill>
                  <a:srgbClr val="76AA35"/>
                </a:solidFill>
              </a:rPr>
              <a:t>someone who borrows money is charged, calculated over a period of twelve </a:t>
            </a:r>
            <a:r>
              <a:rPr lang="en-GB" sz="2400" b="1" dirty="0" smtClean="0">
                <a:solidFill>
                  <a:srgbClr val="76AA35"/>
                </a:solidFill>
              </a:rPr>
              <a:t>months.”</a:t>
            </a:r>
          </a:p>
          <a:p>
            <a:pPr>
              <a:buClr>
                <a:srgbClr val="E65E09"/>
              </a:buClr>
              <a:buSzPct val="80000"/>
            </a:pPr>
            <a:r>
              <a:rPr lang="en-GB" dirty="0" smtClean="0"/>
              <a:t>The rate includes interest and other charges such as acceptance or document fees.</a:t>
            </a:r>
          </a:p>
        </p:txBody>
      </p:sp>
    </p:spTree>
    <p:extLst>
      <p:ext uri="{BB962C8B-B14F-4D97-AF65-F5344CB8AC3E}">
        <p14:creationId xmlns:p14="http://schemas.microsoft.com/office/powerpoint/2010/main" val="1062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6302" y="217505"/>
            <a:ext cx="6560601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Doorstep lender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76AA35"/>
                </a:solidFill>
              </a:rPr>
              <a:t>What really happens?</a:t>
            </a:r>
            <a:endParaRPr lang="en-US" dirty="0">
              <a:solidFill>
                <a:srgbClr val="76AA35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2" y="4362184"/>
            <a:ext cx="8580198" cy="573698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76AA35"/>
              </a:buClr>
              <a:buSzPct val="80000"/>
            </a:pPr>
            <a:r>
              <a:rPr lang="en-GB" dirty="0" smtClean="0"/>
              <a:t>52 payments of £10.80 per week = £561.60</a:t>
            </a:r>
            <a:endParaRPr lang="en-GB" b="1" dirty="0">
              <a:solidFill>
                <a:srgbClr val="76AA35"/>
              </a:solidFill>
            </a:endParaRPr>
          </a:p>
          <a:p>
            <a:pPr>
              <a:spcBef>
                <a:spcPts val="600"/>
              </a:spcBef>
              <a:buClr>
                <a:srgbClr val="E65E09"/>
              </a:buClr>
              <a:buSzPct val="80000"/>
            </a:pP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755428" y="3204935"/>
            <a:ext cx="4896544" cy="45719"/>
          </a:xfrm>
          <a:prstGeom prst="rightArrow">
            <a:avLst/>
          </a:prstGeom>
          <a:ln>
            <a:solidFill>
              <a:srgbClr val="76A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67496" y="3132927"/>
            <a:ext cx="0" cy="21602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5428" y="342095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July 2017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5221" y="276533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£300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701718" y="3132927"/>
            <a:ext cx="0" cy="21602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89650" y="342095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Aug 2018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3676" y="2765338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£0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6302" y="217505"/>
            <a:ext cx="6560601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Doorstep lender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76AA35"/>
                </a:solidFill>
              </a:rPr>
              <a:t>What really happens?</a:t>
            </a:r>
            <a:endParaRPr lang="en-US" dirty="0">
              <a:solidFill>
                <a:srgbClr val="76AA35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2" y="4362184"/>
            <a:ext cx="8726248" cy="573698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76AA35"/>
              </a:buClr>
              <a:buSzPct val="80000"/>
            </a:pPr>
            <a:r>
              <a:rPr lang="en-GB" dirty="0" smtClean="0"/>
              <a:t>52 payments of £10.80 per week = £561.60</a:t>
            </a:r>
            <a:endParaRPr lang="en-GB" b="1" dirty="0">
              <a:solidFill>
                <a:srgbClr val="76AA35"/>
              </a:solidFill>
            </a:endParaRPr>
          </a:p>
          <a:p>
            <a:pPr>
              <a:spcBef>
                <a:spcPts val="600"/>
              </a:spcBef>
              <a:buClr>
                <a:srgbClr val="E65E09"/>
              </a:buClr>
              <a:buSzPct val="80000"/>
            </a:pP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755428" y="3204935"/>
            <a:ext cx="4896544" cy="45719"/>
          </a:xfrm>
          <a:prstGeom prst="rightArrow">
            <a:avLst/>
          </a:prstGeom>
          <a:ln>
            <a:solidFill>
              <a:srgbClr val="76A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67496" y="3132927"/>
            <a:ext cx="0" cy="21602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5428" y="342095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July 2017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9651" y="276533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£300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46302" y="1832999"/>
            <a:ext cx="5217874" cy="5724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76AA35"/>
              </a:buClr>
              <a:buSzPct val="80000"/>
              <a:buFont typeface="Lucida Grande"/>
              <a:buChar char="&gt;"/>
            </a:pPr>
            <a:r>
              <a:rPr lang="en-GB" b="1" dirty="0" smtClean="0">
                <a:solidFill>
                  <a:prstClr val="black"/>
                </a:solidFill>
              </a:rPr>
              <a:t>When is the £300 going to be repaid?</a:t>
            </a:r>
            <a:endParaRPr lang="en-GB" b="1" dirty="0" smtClean="0">
              <a:solidFill>
                <a:srgbClr val="76AA35"/>
              </a:solidFill>
            </a:endParaRPr>
          </a:p>
          <a:p>
            <a:pPr>
              <a:spcBef>
                <a:spcPts val="600"/>
              </a:spcBef>
              <a:buClr>
                <a:srgbClr val="E65E09"/>
              </a:buClr>
              <a:buSzPct val="80000"/>
            </a:pPr>
            <a:endParaRPr lang="en-GB" dirty="0" smtClean="0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701718" y="3132927"/>
            <a:ext cx="0" cy="21602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9650" y="342095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Aug 2018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3676" y="2765338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£0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AFI 2013">
      <a:dk1>
        <a:srgbClr val="000000"/>
      </a:dk1>
      <a:lt1>
        <a:sysClr val="window" lastClr="FFFFFF"/>
      </a:lt1>
      <a:dk2>
        <a:srgbClr val="000000"/>
      </a:dk2>
      <a:lt2>
        <a:srgbClr val="D1D3D4"/>
      </a:lt2>
      <a:accent1>
        <a:srgbClr val="424716"/>
      </a:accent1>
      <a:accent2>
        <a:srgbClr val="00853F"/>
      </a:accent2>
      <a:accent3>
        <a:srgbClr val="9FA617"/>
      </a:accent3>
      <a:accent4>
        <a:srgbClr val="C1CD23"/>
      </a:accent4>
      <a:accent5>
        <a:srgbClr val="007275"/>
      </a:accent5>
      <a:accent6>
        <a:srgbClr val="13B5EA"/>
      </a:accent6>
      <a:hlink>
        <a:srgbClr val="9FA617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464</TotalTime>
  <Words>639</Words>
  <Application>Microsoft Office PowerPoint</Application>
  <PresentationFormat>On-screen Show (16:9)</PresentationFormat>
  <Paragraphs>134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Lucida Grande</vt:lpstr>
      <vt:lpstr>Lato Black</vt:lpstr>
      <vt:lpstr>Arial</vt:lpstr>
      <vt:lpstr>Default Theme</vt:lpstr>
      <vt:lpstr>The cost of borrowing</vt:lpstr>
      <vt:lpstr>This is Rob</vt:lpstr>
      <vt:lpstr>Rob needs cash</vt:lpstr>
      <vt:lpstr>Rob needs cash</vt:lpstr>
      <vt:lpstr>Doorstep lender What are they?</vt:lpstr>
      <vt:lpstr>Doorstep lender How do they work?</vt:lpstr>
      <vt:lpstr>What is APR?</vt:lpstr>
      <vt:lpstr>Doorstep lender What really happens?</vt:lpstr>
      <vt:lpstr>Doorstep lender What really happens?</vt:lpstr>
      <vt:lpstr>Doorstep lender What really happens?</vt:lpstr>
      <vt:lpstr>Doorstep lender What really happens?</vt:lpstr>
      <vt:lpstr>Credit card</vt:lpstr>
      <vt:lpstr>Bank loan</vt:lpstr>
      <vt:lpstr>Payday loan What is it?</vt:lpstr>
      <vt:lpstr>Payday loan How much does it cost?</vt:lpstr>
      <vt:lpstr>Payday loan After one year…</vt:lpstr>
      <vt:lpstr>Credit union What is it?</vt:lpstr>
      <vt:lpstr>Credit union Borrowing</vt:lpstr>
      <vt:lpstr>Catalogue What is it?</vt:lpstr>
      <vt:lpstr>Catalogue vs. credit card</vt:lpstr>
      <vt:lpstr>Which of these will  be best for Rob?</vt:lpstr>
    </vt:vector>
  </TitlesOfParts>
  <Company>FrancesHerrodDesign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 herrod</dc:creator>
  <cp:lastModifiedBy>Vicky Rebori</cp:lastModifiedBy>
  <cp:revision>63</cp:revision>
  <cp:lastPrinted>2018-06-01T11:45:19Z</cp:lastPrinted>
  <dcterms:created xsi:type="dcterms:W3CDTF">2018-05-18T07:30:33Z</dcterms:created>
  <dcterms:modified xsi:type="dcterms:W3CDTF">2018-07-27T14:05:18Z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