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0">
          <p15:clr>
            <a:srgbClr val="A4A3A4"/>
          </p15:clr>
        </p15:guide>
        <p15:guide id="2" orient="horz" pos="335">
          <p15:clr>
            <a:srgbClr val="A4A3A4"/>
          </p15:clr>
        </p15:guide>
        <p15:guide id="3" orient="horz" pos="3108">
          <p15:clr>
            <a:srgbClr val="A4A3A4"/>
          </p15:clr>
        </p15:guide>
        <p15:guide id="4" pos="222">
          <p15:clr>
            <a:srgbClr val="A4A3A4"/>
          </p15:clr>
        </p15:guide>
        <p15:guide id="5" pos="5560">
          <p15:clr>
            <a:srgbClr val="A4A3A4"/>
          </p15:clr>
        </p15:guide>
        <p15:guide id="6" pos="5071">
          <p15:clr>
            <a:srgbClr val="A4A3A4"/>
          </p15:clr>
        </p15:guide>
        <p15:guide id="7" pos="2886">
          <p15:clr>
            <a:srgbClr val="A4A3A4"/>
          </p15:clr>
        </p15:guide>
        <p15:guide id="8" pos="55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BFFF"/>
    <a:srgbClr val="771769"/>
    <a:srgbClr val="6C1869"/>
    <a:srgbClr val="3302D3"/>
    <a:srgbClr val="462A76"/>
    <a:srgbClr val="5A80B8"/>
    <a:srgbClr val="F2C36E"/>
    <a:srgbClr val="C75E5D"/>
    <a:srgbClr val="EDB484"/>
    <a:srgbClr val="D6A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173" autoAdjust="0"/>
  </p:normalViewPr>
  <p:slideViewPr>
    <p:cSldViewPr snapToGrid="0" snapToObjects="1" showGuides="1">
      <p:cViewPr varScale="1">
        <p:scale>
          <a:sx n="107" d="100"/>
          <a:sy n="107" d="100"/>
        </p:scale>
        <p:origin x="114" y="978"/>
      </p:cViewPr>
      <p:guideLst>
        <p:guide orient="horz" pos="3160"/>
        <p:guide orient="horz" pos="335"/>
        <p:guide orient="horz" pos="3108"/>
        <p:guide pos="222"/>
        <p:guide pos="5560"/>
        <p:guide pos="5071"/>
        <p:guide pos="2886"/>
        <p:guide pos="551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B8836-8047-A448-81D5-09BCFFF2B24E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7CCEA-8784-C246-BBC3-2B25FB429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24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7CCEA-8784-C246-BBC3-2B25FB42931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44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46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45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7" y="217505"/>
            <a:ext cx="6560601" cy="743579"/>
          </a:xfrm>
          <a:prstGeom prst="rect">
            <a:avLst/>
          </a:prstGeom>
        </p:spPr>
        <p:txBody>
          <a:bodyPr/>
          <a:lstStyle>
            <a:lvl1pPr>
              <a:defRPr sz="4000" b="1"/>
            </a:lvl1pPr>
          </a:lstStyle>
          <a:p>
            <a:r>
              <a:rPr lang="en-US" dirty="0" smtClean="0"/>
              <a:t>CLICK TO EDIT MASTER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46301" y="996554"/>
            <a:ext cx="7306705" cy="32361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040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41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hf hdr="0" dt="0"/>
  <p:txStyles>
    <p:titleStyle>
      <a:lvl1pPr algn="l" defTabSz="914400" rtl="0" eaLnBrk="1" latinLnBrk="0" hangingPunct="1">
        <a:lnSpc>
          <a:spcPts val="54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 pitchFamily="34" charset="0"/>
        <a:buNone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269875" indent="-269875" algn="l" defTabSz="914400" rtl="0" eaLnBrk="1" latinLnBrk="0" hangingPunct="1">
        <a:spcBef>
          <a:spcPts val="600"/>
        </a:spcBef>
        <a:buClr>
          <a:srgbClr val="FF0000"/>
        </a:buClr>
        <a:buFont typeface="Lato Black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4513" indent="-285750" algn="l" defTabSz="914400" rtl="0" eaLnBrk="1" latinLnBrk="0" hangingPunct="1">
        <a:spcBef>
          <a:spcPts val="600"/>
        </a:spcBef>
        <a:buClr>
          <a:srgbClr val="FF0000"/>
        </a:buClr>
        <a:buFont typeface="Lato Black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66700" algn="l" defTabSz="914400" rtl="0" eaLnBrk="1" latinLnBrk="0" hangingPunct="1">
        <a:spcBef>
          <a:spcPts val="600"/>
        </a:spcBef>
        <a:buClr>
          <a:srgbClr val="FF0000"/>
        </a:buClr>
        <a:buFont typeface="Lato Black" pitchFamily="34" charset="0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W_PPT_wall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961674"/>
            <a:ext cx="1981200" cy="276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8" y="589294"/>
            <a:ext cx="4993044" cy="125425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Banking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257887"/>
            <a:ext cx="2482151" cy="585661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Unit 3</a:t>
            </a:r>
            <a:endParaRPr lang="en-GB" b="1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49" y="4150264"/>
            <a:ext cx="1422537" cy="7066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80784" y="-697424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8912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246301" y="1183922"/>
            <a:ext cx="8054737" cy="23421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513" indent="-28575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667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Font typeface="Lato Black" pitchFamily="34" charset="0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462A76"/>
              </a:buClr>
              <a:buSzPct val="80000"/>
            </a:pPr>
            <a:r>
              <a:rPr lang="en-GB" b="1" dirty="0" smtClean="0">
                <a:solidFill>
                  <a:prstClr val="black"/>
                </a:solidFill>
              </a:rPr>
              <a:t>…Steps</a:t>
            </a:r>
            <a:endParaRPr lang="en-GB" dirty="0" smtClean="0">
              <a:solidFill>
                <a:prstClr val="black"/>
              </a:solidFill>
            </a:endParaRPr>
          </a:p>
          <a:p>
            <a:pPr marL="457200" indent="-457200">
              <a:spcBef>
                <a:spcPts val="600"/>
              </a:spcBef>
              <a:buClr>
                <a:srgbClr val="462A76"/>
              </a:buClr>
              <a:buSzPct val="80000"/>
              <a:buFont typeface="Wingdings" charset="2"/>
              <a:buAutoNum type="arabicPlain"/>
            </a:pPr>
            <a:r>
              <a:rPr lang="en-GB" dirty="0" smtClean="0">
                <a:solidFill>
                  <a:prstClr val="black"/>
                </a:solidFill>
              </a:rPr>
              <a:t>Choose a bank account.</a:t>
            </a:r>
          </a:p>
          <a:p>
            <a:pPr marL="457200" indent="-457200">
              <a:spcBef>
                <a:spcPts val="600"/>
              </a:spcBef>
              <a:buClr>
                <a:srgbClr val="462A76"/>
              </a:buClr>
              <a:buSzPct val="80000"/>
              <a:buFont typeface="Wingdings" charset="2"/>
              <a:buAutoNum type="arabicPlain"/>
            </a:pPr>
            <a:r>
              <a:rPr lang="en-GB" dirty="0" smtClean="0">
                <a:solidFill>
                  <a:prstClr val="black"/>
                </a:solidFill>
              </a:rPr>
              <a:t>Complete the application form. The bank will check </a:t>
            </a:r>
            <a:br>
              <a:rPr lang="en-GB" dirty="0" smtClean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your banking and borrowing history.</a:t>
            </a:r>
          </a:p>
          <a:p>
            <a:pPr marL="457200" indent="-457200">
              <a:spcBef>
                <a:spcPts val="600"/>
              </a:spcBef>
              <a:buClr>
                <a:srgbClr val="462A76"/>
              </a:buClr>
              <a:buSzPct val="80000"/>
              <a:buFont typeface="Wingdings" charset="2"/>
              <a:buAutoNum type="arabicPlain"/>
            </a:pPr>
            <a:r>
              <a:rPr lang="en-GB" dirty="0" smtClean="0">
                <a:solidFill>
                  <a:prstClr val="black"/>
                </a:solidFill>
              </a:rPr>
              <a:t>Submit proof of address and identity.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0828" y="217505"/>
            <a:ext cx="8661584" cy="8358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dirty="0" smtClean="0"/>
              <a:t>Opening a bank account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3706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W_PPT_sig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50827" y="217505"/>
            <a:ext cx="8701887" cy="7435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000" b="1" dirty="0" smtClean="0"/>
              <a:t>Types of </a:t>
            </a:r>
            <a:br>
              <a:rPr lang="en-US" sz="4000" b="1" dirty="0" smtClean="0"/>
            </a:br>
            <a:r>
              <a:rPr lang="en-US" sz="4000" b="1" dirty="0" smtClean="0"/>
              <a:t>bank account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1711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0827" y="217505"/>
            <a:ext cx="8701887" cy="7435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Types of </a:t>
            </a:r>
            <a:r>
              <a:rPr lang="en-US" sz="4000" b="1" dirty="0" smtClean="0"/>
              <a:t>bank account</a:t>
            </a:r>
            <a:endParaRPr lang="en-US" sz="4000" b="1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183922"/>
            <a:ext cx="8054737" cy="2342195"/>
          </a:xfrm>
        </p:spPr>
        <p:txBody>
          <a:bodyPr/>
          <a:lstStyle/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Basic Account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Current Account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Packaged Account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Savings Account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Post Office Card Account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Credit Union Account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69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8564467" cy="743579"/>
          </a:xfrm>
        </p:spPr>
        <p:txBody>
          <a:bodyPr/>
          <a:lstStyle/>
          <a:p>
            <a:r>
              <a:rPr lang="en-US" dirty="0" smtClean="0"/>
              <a:t>Which account is better for Rob?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183922"/>
            <a:ext cx="8054737" cy="3417960"/>
          </a:xfrm>
        </p:spPr>
        <p:txBody>
          <a:bodyPr/>
          <a:lstStyle/>
          <a:p>
            <a:pPr lvl="0">
              <a:spcBef>
                <a:spcPts val="600"/>
              </a:spcBef>
              <a:buClr>
                <a:srgbClr val="462A76"/>
              </a:buClr>
              <a:buSzPct val="80000"/>
            </a:pPr>
            <a:r>
              <a:rPr lang="en-GB" b="1" dirty="0" smtClean="0">
                <a:solidFill>
                  <a:prstClr val="black"/>
                </a:solidFill>
              </a:rPr>
              <a:t>Rob is a single parent of three children under 16.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He receives benefits and has bills to pay every month.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Rob has a Post Office Card and uses the local post office to </a:t>
            </a:r>
            <a:br>
              <a:rPr lang="en-GB" dirty="0" smtClean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cash his benefits. 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However, the branch is going to close and the nearest branch is more than a mile from his home.</a:t>
            </a:r>
          </a:p>
          <a:p>
            <a:pPr lvl="0">
              <a:spcBef>
                <a:spcPts val="600"/>
              </a:spcBef>
              <a:buClr>
                <a:srgbClr val="462A76"/>
              </a:buClr>
              <a:buSzPct val="80000"/>
            </a:pPr>
            <a:r>
              <a:rPr lang="en-GB" b="1" dirty="0" smtClean="0">
                <a:solidFill>
                  <a:srgbClr val="FF0000"/>
                </a:solidFill>
              </a:rPr>
              <a:t>Which account is better for Rob?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9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W_PPT_overdraf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6560601" cy="743579"/>
          </a:xfrm>
        </p:spPr>
        <p:txBody>
          <a:bodyPr/>
          <a:lstStyle/>
          <a:p>
            <a:r>
              <a:rPr lang="en-US" dirty="0" smtClean="0"/>
              <a:t>Overdraft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6560601" cy="743579"/>
          </a:xfrm>
        </p:spPr>
        <p:txBody>
          <a:bodyPr/>
          <a:lstStyle/>
          <a:p>
            <a:r>
              <a:rPr lang="en-US" dirty="0"/>
              <a:t>Overdraft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183922"/>
            <a:ext cx="8054737" cy="3417960"/>
          </a:xfrm>
        </p:spPr>
        <p:txBody>
          <a:bodyPr/>
          <a:lstStyle/>
          <a:p>
            <a:pPr lvl="0">
              <a:spcBef>
                <a:spcPts val="600"/>
              </a:spcBef>
              <a:buClr>
                <a:srgbClr val="462A76"/>
              </a:buClr>
              <a:buSzPct val="80000"/>
            </a:pPr>
            <a:r>
              <a:rPr lang="en-GB" b="1" dirty="0" smtClean="0">
                <a:solidFill>
                  <a:prstClr val="black"/>
                </a:solidFill>
              </a:rPr>
              <a:t>What is an overdraft facility?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Credit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Advance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It is when you draw more money from </a:t>
            </a:r>
            <a:br>
              <a:rPr lang="en-GB" dirty="0" smtClean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your bank account than you have in.</a:t>
            </a:r>
          </a:p>
          <a:p>
            <a:pPr lvl="0">
              <a:spcBef>
                <a:spcPts val="600"/>
              </a:spcBef>
              <a:buClr>
                <a:srgbClr val="462A76"/>
              </a:buClr>
              <a:buSzPct val="80000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47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6560601" cy="743579"/>
          </a:xfrm>
        </p:spPr>
        <p:txBody>
          <a:bodyPr/>
          <a:lstStyle/>
          <a:p>
            <a:r>
              <a:rPr lang="en-US" dirty="0" smtClean="0"/>
              <a:t>Overdraft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b="0" dirty="0" smtClean="0"/>
              <a:t>Exercise 1</a:t>
            </a:r>
            <a:endParaRPr lang="en-US" b="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183922"/>
            <a:ext cx="8054737" cy="3417960"/>
          </a:xfrm>
        </p:spPr>
        <p:txBody>
          <a:bodyPr/>
          <a:lstStyle/>
          <a:p>
            <a:pPr lvl="0">
              <a:spcBef>
                <a:spcPts val="600"/>
              </a:spcBef>
              <a:buClr>
                <a:srgbClr val="462A76"/>
              </a:buClr>
              <a:buSzPct val="80000"/>
            </a:pPr>
            <a:r>
              <a:rPr lang="en-GB" dirty="0" smtClean="0">
                <a:solidFill>
                  <a:prstClr val="black"/>
                </a:solidFill>
              </a:rPr>
              <a:t>Rob has a bank account balance of £230.</a:t>
            </a:r>
          </a:p>
          <a:p>
            <a:pPr lvl="0">
              <a:spcBef>
                <a:spcPts val="600"/>
              </a:spcBef>
              <a:buClr>
                <a:srgbClr val="462A76"/>
              </a:buClr>
              <a:buSzPct val="80000"/>
            </a:pPr>
            <a:r>
              <a:rPr lang="en-GB" dirty="0" smtClean="0">
                <a:solidFill>
                  <a:prstClr val="black"/>
                </a:solidFill>
              </a:rPr>
              <a:t>He pays £270 for clothing and shopping.</a:t>
            </a:r>
          </a:p>
          <a:p>
            <a:pPr lvl="0">
              <a:spcBef>
                <a:spcPts val="600"/>
              </a:spcBef>
              <a:buClr>
                <a:srgbClr val="462A76"/>
              </a:buClr>
              <a:buSzPct val="80000"/>
            </a:pPr>
            <a:endParaRPr lang="en-GB" dirty="0" smtClean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  <a:buClr>
                <a:srgbClr val="462A76"/>
              </a:buClr>
              <a:buSzPct val="80000"/>
            </a:pPr>
            <a:r>
              <a:rPr lang="en-GB" b="1" dirty="0" smtClean="0">
                <a:solidFill>
                  <a:srgbClr val="FF0000"/>
                </a:solidFill>
              </a:rPr>
              <a:t>Q1. By how much is Rob overdrawn?</a:t>
            </a:r>
          </a:p>
          <a:p>
            <a:pPr lvl="0">
              <a:spcBef>
                <a:spcPts val="600"/>
              </a:spcBef>
              <a:buClr>
                <a:srgbClr val="462A76"/>
              </a:buClr>
              <a:buSzPct val="80000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41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6560601" cy="743579"/>
          </a:xfrm>
        </p:spPr>
        <p:txBody>
          <a:bodyPr/>
          <a:lstStyle/>
          <a:p>
            <a:r>
              <a:rPr lang="en-US" dirty="0"/>
              <a:t>Overdraft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b="0" dirty="0"/>
              <a:t>Exercise </a:t>
            </a:r>
            <a:r>
              <a:rPr lang="en-US" b="0" dirty="0" smtClean="0"/>
              <a:t>2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183922"/>
            <a:ext cx="8054737" cy="3417960"/>
          </a:xfrm>
        </p:spPr>
        <p:txBody>
          <a:bodyPr/>
          <a:lstStyle/>
          <a:p>
            <a:pPr lvl="0">
              <a:spcBef>
                <a:spcPts val="600"/>
              </a:spcBef>
              <a:buClr>
                <a:srgbClr val="462A76"/>
              </a:buClr>
              <a:buSzPct val="80000"/>
            </a:pPr>
            <a:r>
              <a:rPr lang="en-GB" dirty="0" smtClean="0">
                <a:solidFill>
                  <a:prstClr val="black"/>
                </a:solidFill>
              </a:rPr>
              <a:t>He has an arranged overdraft of £50 and a buffer of £10.</a:t>
            </a:r>
          </a:p>
          <a:p>
            <a:pPr lvl="0">
              <a:spcBef>
                <a:spcPts val="600"/>
              </a:spcBef>
              <a:buClr>
                <a:srgbClr val="462A76"/>
              </a:buClr>
              <a:buSzPct val="80000"/>
            </a:pPr>
            <a:endParaRPr lang="en-GB" dirty="0" smtClean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  <a:buClr>
                <a:srgbClr val="462A76"/>
              </a:buClr>
              <a:buSzPct val="80000"/>
            </a:pPr>
            <a:r>
              <a:rPr lang="en-GB" b="1" dirty="0" smtClean="0">
                <a:solidFill>
                  <a:srgbClr val="FF0000"/>
                </a:solidFill>
              </a:rPr>
              <a:t>Q1. Identify these on the graph.</a:t>
            </a:r>
          </a:p>
          <a:p>
            <a:pPr lvl="0">
              <a:spcBef>
                <a:spcPts val="600"/>
              </a:spcBef>
              <a:buClr>
                <a:srgbClr val="462A76"/>
              </a:buClr>
              <a:buSzPct val="80000"/>
            </a:pPr>
            <a:r>
              <a:rPr lang="en-GB" b="1" dirty="0" smtClean="0">
                <a:solidFill>
                  <a:srgbClr val="FF0000"/>
                </a:solidFill>
              </a:rPr>
              <a:t>Q2. What happens to the money overdrawn?</a:t>
            </a:r>
          </a:p>
          <a:p>
            <a:pPr lvl="0">
              <a:spcBef>
                <a:spcPts val="600"/>
              </a:spcBef>
              <a:buClr>
                <a:srgbClr val="462A76"/>
              </a:buClr>
              <a:buSzPct val="80000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70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6560601" cy="743579"/>
          </a:xfrm>
        </p:spPr>
        <p:txBody>
          <a:bodyPr/>
          <a:lstStyle/>
          <a:p>
            <a:r>
              <a:rPr lang="en-US" dirty="0"/>
              <a:t>Overdraft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b="0" dirty="0" smtClean="0"/>
              <a:t>Exercise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8361" y="1183922"/>
            <a:ext cx="3548758" cy="1161843"/>
          </a:xfrm>
        </p:spPr>
        <p:txBody>
          <a:bodyPr/>
          <a:lstStyle/>
          <a:p>
            <a:pPr lvl="0">
              <a:spcBef>
                <a:spcPts val="600"/>
              </a:spcBef>
              <a:buClr>
                <a:srgbClr val="462A76"/>
              </a:buClr>
              <a:buSzPct val="80000"/>
            </a:pPr>
            <a:r>
              <a:rPr lang="en-GB" b="1" dirty="0" smtClean="0">
                <a:solidFill>
                  <a:srgbClr val="FF0000"/>
                </a:solidFill>
              </a:rPr>
              <a:t>Where are the buffer and 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the overdraft zones?</a:t>
            </a:r>
          </a:p>
          <a:p>
            <a:pPr lvl="0">
              <a:spcBef>
                <a:spcPts val="600"/>
              </a:spcBef>
              <a:buClr>
                <a:srgbClr val="462A76"/>
              </a:buClr>
              <a:buSzPct val="80000"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923" y="1103239"/>
            <a:ext cx="4406578" cy="375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0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6560601" cy="743579"/>
          </a:xfrm>
        </p:spPr>
        <p:txBody>
          <a:bodyPr/>
          <a:lstStyle/>
          <a:p>
            <a:r>
              <a:rPr lang="en-US" dirty="0"/>
              <a:t>Overdraft </a:t>
            </a:r>
            <a:r>
              <a:rPr lang="en-US" dirty="0" smtClean="0"/>
              <a:t>e</a:t>
            </a:r>
            <a:r>
              <a:rPr lang="en-GB" dirty="0" err="1" smtClean="0"/>
              <a:t>xample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51095"/>
              </p:ext>
            </p:extLst>
          </p:nvPr>
        </p:nvGraphicFramePr>
        <p:xfrm>
          <a:off x="365975" y="1613647"/>
          <a:ext cx="8523175" cy="1884556"/>
        </p:xfrm>
        <a:graphic>
          <a:graphicData uri="http://schemas.openxmlformats.org/drawingml/2006/table">
            <a:tbl>
              <a:tblPr firstRow="1" firstCol="1" bandRow="1"/>
              <a:tblGrid>
                <a:gridCol w="1688437"/>
                <a:gridCol w="2278246"/>
                <a:gridCol w="2278246"/>
                <a:gridCol w="2278246"/>
              </a:tblGrid>
              <a:tr h="345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Classic Account</a:t>
                      </a:r>
                      <a:endParaRPr lang="en-GB" sz="1200" b="1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1494" marR="6149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1494" marR="6149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12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High</a:t>
                      </a:r>
                      <a:r>
                        <a:rPr lang="en-GB" sz="16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 street b</a:t>
                      </a:r>
                      <a:r>
                        <a:rPr lang="en-GB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ank</a:t>
                      </a:r>
                    </a:p>
                  </a:txBody>
                  <a:tcPr marL="61494" marR="61494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Account free </a:t>
                      </a:r>
                      <a:br>
                        <a:rPr lang="en-GB" sz="1200" b="1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</a:br>
                      <a:r>
                        <a:rPr lang="en-GB" sz="1200" b="1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&amp; requirements</a:t>
                      </a:r>
                      <a:endParaRPr lang="en-GB" sz="1200" b="1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r>
                        <a:rPr lang="en-GB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Arranged </a:t>
                      </a:r>
                      <a:br>
                        <a:rPr lang="en-GB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</a:br>
                      <a:r>
                        <a:rPr lang="en-GB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overdraft</a:t>
                      </a:r>
                    </a:p>
                  </a:txBody>
                  <a:tcPr marL="61494" marR="61494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Interest</a:t>
                      </a:r>
                      <a:r>
                        <a:rPr lang="en-GB" sz="1200" b="1" baseline="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</a:t>
                      </a:r>
                      <a:br>
                        <a:rPr lang="en-GB" sz="1200" b="1" baseline="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</a:br>
                      <a:r>
                        <a:rPr lang="en-GB" sz="1200" b="1" baseline="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rate</a:t>
                      </a:r>
                      <a:endParaRPr lang="en-GB" sz="1200" b="1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1250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1494" marR="61494" marT="0" marB="0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No monthly fee.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 </a:t>
                      </a:r>
                      <a:endParaRPr lang="en-GB" sz="1200" dirty="0" smtClean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£25 interest free with a £10 buffer, then £6 per month &amp; 19.84% EAR variable.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0% AER.</a:t>
                      </a:r>
                      <a:endParaRPr lang="en-GB" sz="12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1494" marR="61494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31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8701887" cy="743579"/>
          </a:xfrm>
        </p:spPr>
        <p:txBody>
          <a:bodyPr/>
          <a:lstStyle/>
          <a:p>
            <a:r>
              <a:rPr lang="en-US" dirty="0" smtClean="0"/>
              <a:t>Available topics</a:t>
            </a:r>
            <a:endParaRPr lang="en-US" sz="4000" b="1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183923"/>
            <a:ext cx="7306705" cy="2886118"/>
          </a:xfrm>
        </p:spPr>
        <p:txBody>
          <a:bodyPr/>
          <a:lstStyle/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Wingdings" charset="2"/>
              <a:buAutoNum type="arabicPlain"/>
            </a:pPr>
            <a:r>
              <a:rPr lang="en-GB" dirty="0" smtClean="0">
                <a:solidFill>
                  <a:prstClr val="black"/>
                </a:solidFill>
              </a:rPr>
              <a:t>Opening a bank account</a:t>
            </a:r>
            <a:endParaRPr lang="en-GB" dirty="0">
              <a:solidFill>
                <a:prstClr val="black"/>
              </a:solidFill>
            </a:endParaRP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Wingdings" charset="2"/>
              <a:buAutoNum type="arabicPlain"/>
            </a:pPr>
            <a:r>
              <a:rPr lang="en-GB" dirty="0" smtClean="0">
                <a:solidFill>
                  <a:prstClr val="black"/>
                </a:solidFill>
              </a:rPr>
              <a:t>Types of bank account</a:t>
            </a:r>
            <a:endParaRPr lang="en-GB" dirty="0">
              <a:solidFill>
                <a:prstClr val="black"/>
              </a:solidFill>
            </a:endParaRP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Wingdings" charset="2"/>
              <a:buAutoNum type="arabicPlain"/>
            </a:pPr>
            <a:r>
              <a:rPr lang="en-GB" dirty="0" smtClean="0">
                <a:solidFill>
                  <a:prstClr val="black"/>
                </a:solidFill>
              </a:rPr>
              <a:t>Overdraft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Wingdings" charset="2"/>
              <a:buAutoNum type="arabicPlain"/>
            </a:pPr>
            <a:r>
              <a:rPr lang="en-GB" dirty="0" smtClean="0"/>
              <a:t>Bank statement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Wingdings" charset="2"/>
              <a:buAutoNum type="arabicPlain"/>
            </a:pPr>
            <a:r>
              <a:rPr lang="en-GB" dirty="0" smtClean="0"/>
              <a:t>Bank accounts: advantages and disadvantages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5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6560601" cy="74357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Overdraft </a:t>
            </a:r>
            <a:br>
              <a:rPr lang="en-US" dirty="0" smtClean="0"/>
            </a:br>
            <a:r>
              <a:rPr lang="en-US" dirty="0" smtClean="0"/>
              <a:t>comparison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6518"/>
            <a:ext cx="5492541" cy="4829012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7" y="4758766"/>
            <a:ext cx="48958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250740"/>
            <a:ext cx="829399" cy="338554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Bank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88332" y="2192470"/>
            <a:ext cx="954904" cy="338554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Bank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9871" y="3764904"/>
            <a:ext cx="829399" cy="338554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Bank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33155" y="1853916"/>
            <a:ext cx="82939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275837" y="1595925"/>
            <a:ext cx="137192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600" dirty="0" smtClean="0"/>
          </a:p>
        </p:txBody>
      </p:sp>
      <p:sp>
        <p:nvSpPr>
          <p:cNvPr id="13" name="TextBox 12"/>
          <p:cNvSpPr txBox="1"/>
          <p:nvPr/>
        </p:nvSpPr>
        <p:spPr>
          <a:xfrm flipV="1">
            <a:off x="4260977" y="3270727"/>
            <a:ext cx="191844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220887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6560601" cy="74357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Bank </a:t>
            </a:r>
            <a:br>
              <a:rPr lang="en-US" dirty="0" smtClean="0"/>
            </a:br>
            <a:r>
              <a:rPr lang="en-US" dirty="0" smtClean="0"/>
              <a:t>statement</a:t>
            </a: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090" r="25833" b="-1"/>
          <a:stretch/>
        </p:blipFill>
        <p:spPr>
          <a:xfrm>
            <a:off x="3491880" y="154759"/>
            <a:ext cx="5328592" cy="4610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58298" y="4773985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700" dirty="0" smtClean="0"/>
              <a:t>Adapted: http</a:t>
            </a:r>
            <a:r>
              <a:rPr lang="en-GB" sz="700" dirty="0"/>
              <a:t>://www.moneymatterstome.co.uk/4-financial-records-and-information/sub1/bankstatement.htm</a:t>
            </a:r>
          </a:p>
        </p:txBody>
      </p:sp>
    </p:spTree>
    <p:extLst>
      <p:ext uri="{BB962C8B-B14F-4D97-AF65-F5344CB8AC3E}">
        <p14:creationId xmlns:p14="http://schemas.microsoft.com/office/powerpoint/2010/main" val="146436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W_PPT_jam-jar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6560601" cy="74357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Bank account:</a:t>
            </a:r>
            <a:br>
              <a:rPr lang="en-US" dirty="0" smtClean="0"/>
            </a:br>
            <a:r>
              <a:rPr lang="en-US" dirty="0" smtClean="0"/>
              <a:t>why have one?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2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0827" y="217505"/>
            <a:ext cx="8456611" cy="743579"/>
          </a:xfrm>
        </p:spPr>
        <p:txBody>
          <a:bodyPr/>
          <a:lstStyle/>
          <a:p>
            <a:r>
              <a:rPr lang="en-US" dirty="0" smtClean="0"/>
              <a:t>Bank account </a:t>
            </a:r>
            <a:r>
              <a:rPr lang="en-US" b="0" dirty="0" smtClean="0"/>
              <a:t>- advantages</a:t>
            </a:r>
            <a:endParaRPr lang="en-US" b="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183922"/>
            <a:ext cx="3892405" cy="3417960"/>
          </a:xfrm>
        </p:spPr>
        <p:txBody>
          <a:bodyPr/>
          <a:lstStyle/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Direct debit</a:t>
            </a:r>
          </a:p>
          <a:p>
            <a:pPr lvl="0">
              <a:spcBef>
                <a:spcPts val="600"/>
              </a:spcBef>
              <a:buClr>
                <a:srgbClr val="462A76"/>
              </a:buClr>
              <a:buSzPct val="80000"/>
            </a:pPr>
            <a:endParaRPr lang="en-GB" dirty="0"/>
          </a:p>
        </p:txBody>
      </p:sp>
      <p:pic>
        <p:nvPicPr>
          <p:cNvPr id="3" name="Picture 2" descr="thumb u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86" y="2597045"/>
            <a:ext cx="3189114" cy="218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7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0827" y="217505"/>
            <a:ext cx="8456611" cy="7435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Bank account </a:t>
            </a:r>
            <a:r>
              <a:rPr lang="en-US" b="0" dirty="0" smtClean="0"/>
              <a:t>- advantages</a:t>
            </a:r>
            <a:endParaRPr lang="en-US" b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183922"/>
            <a:ext cx="3892405" cy="3417960"/>
          </a:xfrm>
        </p:spPr>
        <p:txBody>
          <a:bodyPr/>
          <a:lstStyle/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Direct debit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Online banking</a:t>
            </a:r>
          </a:p>
          <a:p>
            <a:pPr lvl="0">
              <a:spcBef>
                <a:spcPts val="600"/>
              </a:spcBef>
              <a:buClr>
                <a:srgbClr val="462A76"/>
              </a:buClr>
              <a:buSzPct val="80000"/>
            </a:pPr>
            <a:endParaRPr lang="en-GB" dirty="0"/>
          </a:p>
        </p:txBody>
      </p:sp>
      <p:pic>
        <p:nvPicPr>
          <p:cNvPr id="6" name="Picture 5" descr="thumb u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86" y="2597045"/>
            <a:ext cx="3189114" cy="218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0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0827" y="217505"/>
            <a:ext cx="8456611" cy="7435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Bank account </a:t>
            </a:r>
            <a:r>
              <a:rPr lang="en-US" b="0" dirty="0" smtClean="0"/>
              <a:t>- advantages</a:t>
            </a:r>
            <a:endParaRPr lang="en-US" b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183922"/>
            <a:ext cx="3892405" cy="3417960"/>
          </a:xfrm>
        </p:spPr>
        <p:txBody>
          <a:bodyPr/>
          <a:lstStyle/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Direct debit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Online banking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Overdraft</a:t>
            </a:r>
          </a:p>
          <a:p>
            <a:pPr lvl="0">
              <a:spcBef>
                <a:spcPts val="600"/>
              </a:spcBef>
              <a:buClr>
                <a:srgbClr val="462A76"/>
              </a:buClr>
              <a:buSzPct val="80000"/>
            </a:pPr>
            <a:endParaRPr lang="en-GB" dirty="0"/>
          </a:p>
        </p:txBody>
      </p:sp>
      <p:pic>
        <p:nvPicPr>
          <p:cNvPr id="5" name="Picture 4" descr="thumb u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86" y="2597045"/>
            <a:ext cx="3189114" cy="218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8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0827" y="217505"/>
            <a:ext cx="8456611" cy="7435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Bank account </a:t>
            </a:r>
            <a:r>
              <a:rPr lang="en-US" b="0" dirty="0" smtClean="0"/>
              <a:t>- advantages</a:t>
            </a:r>
            <a:endParaRPr lang="en-US" b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183922"/>
            <a:ext cx="3892405" cy="3417960"/>
          </a:xfrm>
        </p:spPr>
        <p:txBody>
          <a:bodyPr/>
          <a:lstStyle/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Direct debit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Online banking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Overdraft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Instant access</a:t>
            </a:r>
          </a:p>
          <a:p>
            <a:pPr lvl="0">
              <a:spcBef>
                <a:spcPts val="600"/>
              </a:spcBef>
              <a:buClr>
                <a:srgbClr val="462A76"/>
              </a:buClr>
              <a:buSzPct val="80000"/>
            </a:pPr>
            <a:endParaRPr lang="en-GB" dirty="0"/>
          </a:p>
        </p:txBody>
      </p:sp>
      <p:pic>
        <p:nvPicPr>
          <p:cNvPr id="6" name="Picture 5" descr="thumb u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86" y="2597045"/>
            <a:ext cx="3189114" cy="218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1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50827" y="217505"/>
            <a:ext cx="8456611" cy="7435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Bank account </a:t>
            </a:r>
            <a:r>
              <a:rPr lang="en-US" b="0" dirty="0" smtClean="0"/>
              <a:t>- advantages</a:t>
            </a:r>
            <a:endParaRPr lang="en-US" b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183922"/>
            <a:ext cx="3892405" cy="3417960"/>
          </a:xfrm>
        </p:spPr>
        <p:txBody>
          <a:bodyPr/>
          <a:lstStyle/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Direct debit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Online banking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Overdraft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Instant access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Standing order</a:t>
            </a:r>
          </a:p>
          <a:p>
            <a:pPr lvl="0">
              <a:spcBef>
                <a:spcPts val="600"/>
              </a:spcBef>
              <a:buClr>
                <a:srgbClr val="462A76"/>
              </a:buClr>
              <a:buSzPct val="80000"/>
            </a:pPr>
            <a:endParaRPr lang="en-GB" dirty="0"/>
          </a:p>
        </p:txBody>
      </p:sp>
      <p:pic>
        <p:nvPicPr>
          <p:cNvPr id="5" name="Picture 4" descr="thumb u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86" y="2597045"/>
            <a:ext cx="3189114" cy="218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1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0827" y="217505"/>
            <a:ext cx="8456611" cy="7435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Bank account </a:t>
            </a:r>
            <a:r>
              <a:rPr lang="en-US" b="0" dirty="0" smtClean="0"/>
              <a:t>- advantages</a:t>
            </a:r>
            <a:endParaRPr lang="en-US" b="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183922"/>
            <a:ext cx="3892405" cy="3417960"/>
          </a:xfrm>
        </p:spPr>
        <p:txBody>
          <a:bodyPr/>
          <a:lstStyle/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Direct debit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Online banking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Overdraft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Instant access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Standing order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Debit card</a:t>
            </a:r>
          </a:p>
          <a:p>
            <a:pPr lvl="0">
              <a:spcBef>
                <a:spcPts val="600"/>
              </a:spcBef>
              <a:buClr>
                <a:srgbClr val="462A76"/>
              </a:buClr>
              <a:buSzPct val="80000"/>
            </a:pPr>
            <a:endParaRPr lang="en-GB" dirty="0"/>
          </a:p>
        </p:txBody>
      </p:sp>
      <p:pic>
        <p:nvPicPr>
          <p:cNvPr id="7" name="Picture 6" descr="thumb u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86" y="2597045"/>
            <a:ext cx="3189114" cy="218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2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0827" y="217505"/>
            <a:ext cx="8456611" cy="7435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Bank account </a:t>
            </a:r>
            <a:r>
              <a:rPr lang="en-US" b="0" dirty="0" smtClean="0"/>
              <a:t>- advantages</a:t>
            </a:r>
            <a:endParaRPr lang="en-US" b="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183922"/>
            <a:ext cx="3892405" cy="3417960"/>
          </a:xfrm>
        </p:spPr>
        <p:txBody>
          <a:bodyPr/>
          <a:lstStyle/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Direct debit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Online banking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Overdraft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Instant access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Standing order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Debit card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Credit card</a:t>
            </a:r>
          </a:p>
          <a:p>
            <a:pPr lvl="0">
              <a:spcBef>
                <a:spcPts val="600"/>
              </a:spcBef>
              <a:buClr>
                <a:srgbClr val="462A76"/>
              </a:buClr>
              <a:buSzPct val="80000"/>
            </a:pPr>
            <a:endParaRPr lang="en-GB" dirty="0"/>
          </a:p>
        </p:txBody>
      </p:sp>
      <p:pic>
        <p:nvPicPr>
          <p:cNvPr id="7" name="Picture 6" descr="thumb u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86" y="2597045"/>
            <a:ext cx="3189114" cy="218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0828" y="217505"/>
            <a:ext cx="5828690" cy="8358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b="1" dirty="0" smtClean="0"/>
              <a:t>How do you pay?</a:t>
            </a: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183923"/>
            <a:ext cx="7306705" cy="661312"/>
          </a:xfrm>
        </p:spPr>
        <p:txBody>
          <a:bodyPr/>
          <a:lstStyle/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For shopping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45882" y="4654176"/>
            <a:ext cx="6902824" cy="489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4" name="Picture 3" descr="shutterstock_6022132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330" y="1183923"/>
            <a:ext cx="3608390" cy="368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0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0827" y="217505"/>
            <a:ext cx="8456611" cy="7435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Bank account </a:t>
            </a:r>
            <a:r>
              <a:rPr lang="en-US" b="0" dirty="0" smtClean="0"/>
              <a:t>- advantages</a:t>
            </a:r>
            <a:endParaRPr lang="en-US" b="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183922"/>
            <a:ext cx="3892405" cy="3417960"/>
          </a:xfrm>
        </p:spPr>
        <p:txBody>
          <a:bodyPr/>
          <a:lstStyle/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Direct debit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Online banking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Overdraft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Instant access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Standing order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Debit card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Credit card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Cheque</a:t>
            </a:r>
          </a:p>
          <a:p>
            <a:pPr lvl="0">
              <a:spcBef>
                <a:spcPts val="600"/>
              </a:spcBef>
              <a:buClr>
                <a:srgbClr val="462A76"/>
              </a:buClr>
              <a:buSzPct val="80000"/>
            </a:pPr>
            <a:endParaRPr lang="en-GB" dirty="0"/>
          </a:p>
        </p:txBody>
      </p:sp>
      <p:pic>
        <p:nvPicPr>
          <p:cNvPr id="7" name="Picture 6" descr="thumb u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86" y="2597045"/>
            <a:ext cx="3189114" cy="218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7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0827" y="217505"/>
            <a:ext cx="8456611" cy="7435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Bank account </a:t>
            </a:r>
            <a:r>
              <a:rPr lang="en-US" b="0" dirty="0" smtClean="0"/>
              <a:t>- disadvantages</a:t>
            </a:r>
            <a:endParaRPr lang="en-US" b="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183922"/>
            <a:ext cx="7803912" cy="3417960"/>
          </a:xfrm>
        </p:spPr>
        <p:txBody>
          <a:bodyPr/>
          <a:lstStyle/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Tax credits/benefits may make mistakes and stop payments.</a:t>
            </a:r>
          </a:p>
          <a:p>
            <a:pPr lvl="0">
              <a:spcBef>
                <a:spcPts val="600"/>
              </a:spcBef>
              <a:buClr>
                <a:srgbClr val="462A76"/>
              </a:buClr>
              <a:buSzPct val="80000"/>
            </a:pPr>
            <a:endParaRPr lang="en-GB" dirty="0"/>
          </a:p>
        </p:txBody>
      </p:sp>
      <p:pic>
        <p:nvPicPr>
          <p:cNvPr id="6" name="Picture 5" descr="thumb dow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86" y="2778256"/>
            <a:ext cx="3186456" cy="223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1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0827" y="217505"/>
            <a:ext cx="8456611" cy="7435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Bank account </a:t>
            </a:r>
            <a:r>
              <a:rPr lang="en-US" b="0" dirty="0" smtClean="0"/>
              <a:t>- disadvantages</a:t>
            </a:r>
            <a:endParaRPr lang="en-US" b="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183922"/>
            <a:ext cx="7803912" cy="3417960"/>
          </a:xfrm>
        </p:spPr>
        <p:txBody>
          <a:bodyPr/>
          <a:lstStyle/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Tax credits/benefits may make mistakes and stop payments.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Small print and wording difficult to understand.</a:t>
            </a:r>
          </a:p>
          <a:p>
            <a:pPr lvl="0">
              <a:spcBef>
                <a:spcPts val="600"/>
              </a:spcBef>
              <a:buClr>
                <a:srgbClr val="462A76"/>
              </a:buClr>
              <a:buSzPct val="80000"/>
            </a:pPr>
            <a:endParaRPr lang="en-GB" dirty="0"/>
          </a:p>
        </p:txBody>
      </p:sp>
      <p:pic>
        <p:nvPicPr>
          <p:cNvPr id="8" name="Picture 7" descr="thumb dow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86" y="2778256"/>
            <a:ext cx="3186456" cy="223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0827" y="217505"/>
            <a:ext cx="8456611" cy="7435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Bank account </a:t>
            </a:r>
            <a:r>
              <a:rPr lang="en-US" b="0" dirty="0" smtClean="0"/>
              <a:t>- disadvantages</a:t>
            </a:r>
            <a:endParaRPr lang="en-US" b="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183922"/>
            <a:ext cx="7803912" cy="3417960"/>
          </a:xfrm>
        </p:spPr>
        <p:txBody>
          <a:bodyPr/>
          <a:lstStyle/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Tax credits/benefits may make mistakes and stop payments.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Small print and wording difficult to understand.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Getting acceptable identification.</a:t>
            </a:r>
          </a:p>
          <a:p>
            <a:pPr lvl="0">
              <a:spcBef>
                <a:spcPts val="600"/>
              </a:spcBef>
              <a:buClr>
                <a:srgbClr val="462A76"/>
              </a:buClr>
              <a:buSzPct val="80000"/>
            </a:pPr>
            <a:endParaRPr lang="en-GB" dirty="0"/>
          </a:p>
        </p:txBody>
      </p:sp>
      <p:pic>
        <p:nvPicPr>
          <p:cNvPr id="7" name="Picture 6" descr="thumb dow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86" y="2778256"/>
            <a:ext cx="3186456" cy="223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6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0827" y="217505"/>
            <a:ext cx="8456611" cy="7435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Bank account </a:t>
            </a:r>
            <a:r>
              <a:rPr lang="en-US" b="0" dirty="0" smtClean="0"/>
              <a:t>- disadvantages</a:t>
            </a:r>
            <a:endParaRPr lang="en-US" b="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183922"/>
            <a:ext cx="7803912" cy="3417960"/>
          </a:xfrm>
        </p:spPr>
        <p:txBody>
          <a:bodyPr/>
          <a:lstStyle/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smtClean="0">
                <a:solidFill>
                  <a:prstClr val="black"/>
                </a:solidFill>
              </a:rPr>
              <a:t>Tax credits/benefits </a:t>
            </a:r>
            <a:r>
              <a:rPr lang="en-GB" dirty="0" smtClean="0">
                <a:solidFill>
                  <a:prstClr val="black"/>
                </a:solidFill>
              </a:rPr>
              <a:t>may make mistakes and stop payments.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Small print and wording difficult to understand.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Getting acceptable identification.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Dealing with call centres.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Fraud.</a:t>
            </a:r>
          </a:p>
          <a:p>
            <a:pPr lvl="0">
              <a:spcBef>
                <a:spcPts val="600"/>
              </a:spcBef>
              <a:buClr>
                <a:srgbClr val="462A76"/>
              </a:buClr>
              <a:buSzPct val="80000"/>
            </a:pPr>
            <a:endParaRPr lang="en-GB" dirty="0"/>
          </a:p>
        </p:txBody>
      </p:sp>
      <p:pic>
        <p:nvPicPr>
          <p:cNvPr id="7" name="Picture 6" descr="thumb dow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86" y="2778256"/>
            <a:ext cx="3186456" cy="223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9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183923"/>
            <a:ext cx="7306705" cy="661312"/>
          </a:xfrm>
        </p:spPr>
        <p:txBody>
          <a:bodyPr/>
          <a:lstStyle/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For bills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0828" y="217505"/>
            <a:ext cx="5828690" cy="8358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b="1" dirty="0" smtClean="0"/>
              <a:t>How do you pay?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1045882" y="4557059"/>
            <a:ext cx="6902824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2" name="Picture 1" descr="letter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716" y="2013565"/>
            <a:ext cx="4049508" cy="290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183923"/>
            <a:ext cx="7306705" cy="661312"/>
          </a:xfrm>
        </p:spPr>
        <p:txBody>
          <a:bodyPr/>
          <a:lstStyle/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For special items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50828" y="217505"/>
            <a:ext cx="5828690" cy="8358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b="1" dirty="0" smtClean="0"/>
              <a:t>How do you pay?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1045882" y="4183529"/>
            <a:ext cx="6902824" cy="881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2" name="Picture 1" descr="shutterstock_42690926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751" y="1902883"/>
            <a:ext cx="5779548" cy="274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5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W_PPT_bankboo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0828" y="217505"/>
            <a:ext cx="7286108" cy="83126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b="1" dirty="0" smtClean="0"/>
              <a:t>Opening a </a:t>
            </a:r>
            <a:br>
              <a:rPr lang="en-US" sz="4000" b="1" dirty="0" smtClean="0"/>
            </a:br>
            <a:r>
              <a:rPr lang="en-US" sz="4000" b="1" dirty="0" smtClean="0"/>
              <a:t>bank account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2773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183922"/>
            <a:ext cx="8054737" cy="2342195"/>
          </a:xfrm>
        </p:spPr>
        <p:txBody>
          <a:bodyPr/>
          <a:lstStyle/>
          <a:p>
            <a:pPr lvl="0">
              <a:spcBef>
                <a:spcPts val="600"/>
              </a:spcBef>
              <a:buClr>
                <a:srgbClr val="462A76"/>
              </a:buClr>
              <a:buSzPct val="80000"/>
            </a:pPr>
            <a:r>
              <a:rPr lang="en-GB" b="1" dirty="0" smtClean="0">
                <a:solidFill>
                  <a:prstClr val="black"/>
                </a:solidFill>
              </a:rPr>
              <a:t>Fraud and financial crime are rising. The bank wants to know:</a:t>
            </a:r>
            <a:endParaRPr lang="en-GB" dirty="0" smtClean="0">
              <a:solidFill>
                <a:prstClr val="black"/>
              </a:solidFill>
            </a:endParaRP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Who you are and where you live.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Where your money comes from.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How you use your accounts.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0828" y="217505"/>
            <a:ext cx="8661584" cy="8358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b="1" dirty="0" smtClean="0"/>
              <a:t>Opening a bank account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32115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183922"/>
            <a:ext cx="8509228" cy="3813902"/>
          </a:xfrm>
        </p:spPr>
        <p:txBody>
          <a:bodyPr/>
          <a:lstStyle/>
          <a:p>
            <a:pPr lvl="0">
              <a:spcBef>
                <a:spcPts val="600"/>
              </a:spcBef>
              <a:buClr>
                <a:srgbClr val="462A76"/>
              </a:buClr>
              <a:buSzPct val="80000"/>
            </a:pPr>
            <a:r>
              <a:rPr lang="en-GB" sz="1800" b="1" dirty="0" smtClean="0">
                <a:solidFill>
                  <a:prstClr val="black"/>
                </a:solidFill>
              </a:rPr>
              <a:t>Who you are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Wingdings" charset="2"/>
              <a:buAutoNum type="arabicPlain"/>
            </a:pPr>
            <a:r>
              <a:rPr lang="en-GB" sz="1800" dirty="0" smtClean="0">
                <a:solidFill>
                  <a:prstClr val="black"/>
                </a:solidFill>
              </a:rPr>
              <a:t>Valid full passport.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Wingdings" charset="2"/>
              <a:buAutoNum type="arabicPlain"/>
            </a:pPr>
            <a:r>
              <a:rPr lang="en-GB" sz="1800" dirty="0" smtClean="0">
                <a:solidFill>
                  <a:prstClr val="black"/>
                </a:solidFill>
              </a:rPr>
              <a:t>EEA or Swiss national identity card.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Wingdings" charset="2"/>
              <a:buAutoNum type="arabicPlain"/>
            </a:pPr>
            <a:r>
              <a:rPr lang="en-GB" sz="1800" dirty="0" smtClean="0">
                <a:solidFill>
                  <a:prstClr val="black"/>
                </a:solidFill>
              </a:rPr>
              <a:t>Valid UK driving licence.</a:t>
            </a:r>
            <a:br>
              <a:rPr lang="en-GB" sz="1800" dirty="0" smtClean="0">
                <a:solidFill>
                  <a:prstClr val="black"/>
                </a:solidFill>
              </a:rPr>
            </a:br>
            <a:endParaRPr lang="en-GB" sz="1800" dirty="0" smtClean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  <a:buClr>
                <a:srgbClr val="462A76"/>
              </a:buClr>
              <a:buSzPct val="80000"/>
            </a:pPr>
            <a:r>
              <a:rPr lang="en-GB" sz="1800" b="1" dirty="0" smtClean="0">
                <a:solidFill>
                  <a:prstClr val="black"/>
                </a:solidFill>
              </a:rPr>
              <a:t>Where you live</a:t>
            </a:r>
            <a:endParaRPr lang="en-GB" sz="1800" b="1" dirty="0">
              <a:solidFill>
                <a:prstClr val="black"/>
              </a:solidFill>
            </a:endParaRP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Wingdings" charset="2"/>
              <a:buAutoNum type="arabicPlain"/>
            </a:pPr>
            <a:r>
              <a:rPr lang="en-GB" sz="1800" dirty="0">
                <a:solidFill>
                  <a:prstClr val="black"/>
                </a:solidFill>
              </a:rPr>
              <a:t>Valid UK driving </a:t>
            </a:r>
            <a:r>
              <a:rPr lang="en-GB" sz="1800" dirty="0" smtClean="0">
                <a:solidFill>
                  <a:prstClr val="black"/>
                </a:solidFill>
              </a:rPr>
              <a:t>licence.</a:t>
            </a:r>
            <a:endParaRPr lang="en-GB" sz="1800" dirty="0">
              <a:solidFill>
                <a:prstClr val="black"/>
              </a:solidFill>
            </a:endParaRP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Wingdings" charset="2"/>
              <a:buAutoNum type="arabicPlain"/>
            </a:pPr>
            <a:r>
              <a:rPr lang="en-GB" sz="1800" dirty="0" smtClean="0">
                <a:solidFill>
                  <a:prstClr val="black"/>
                </a:solidFill>
              </a:rPr>
              <a:t>Council tax bill.</a:t>
            </a:r>
            <a:endParaRPr lang="en-GB" sz="1800" dirty="0">
              <a:solidFill>
                <a:prstClr val="black"/>
              </a:solidFill>
            </a:endParaRP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Wingdings" charset="2"/>
              <a:buAutoNum type="arabicPlain"/>
            </a:pPr>
            <a:r>
              <a:rPr lang="en-GB" sz="1800" dirty="0" smtClean="0">
                <a:solidFill>
                  <a:prstClr val="black"/>
                </a:solidFill>
              </a:rPr>
              <a:t>Tenancy agreement.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Wingdings" charset="2"/>
              <a:buAutoNum type="arabicPlain"/>
            </a:pPr>
            <a:r>
              <a:rPr lang="en-GB" sz="1800" dirty="0" smtClean="0">
                <a:solidFill>
                  <a:prstClr val="black"/>
                </a:solidFill>
              </a:rPr>
              <a:t>Letter confirming your right to benefits from </a:t>
            </a:r>
            <a:br>
              <a:rPr lang="en-GB" sz="1800" dirty="0" smtClean="0">
                <a:solidFill>
                  <a:prstClr val="black"/>
                </a:solidFill>
              </a:rPr>
            </a:br>
            <a:r>
              <a:rPr lang="en-GB" sz="1800" dirty="0" smtClean="0">
                <a:solidFill>
                  <a:prstClr val="black"/>
                </a:solidFill>
              </a:rPr>
              <a:t>Department for Works and Pensions, Jobcentre Plus.</a:t>
            </a:r>
            <a:endParaRPr lang="en-GB" sz="1800" dirty="0">
              <a:solidFill>
                <a:prstClr val="black"/>
              </a:solidFill>
            </a:endParaRP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Wingdings" charset="2"/>
              <a:buAutoNum type="arabicPlain"/>
            </a:pPr>
            <a:endParaRPr lang="en-GB" dirty="0" smtClean="0">
              <a:solidFill>
                <a:prstClr val="black"/>
              </a:solidFill>
            </a:endParaRP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0828" y="217505"/>
            <a:ext cx="8661584" cy="8358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b="1" dirty="0" smtClean="0"/>
              <a:t>Opening a bank account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292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6301" y="1183922"/>
            <a:ext cx="8054737" cy="2342195"/>
          </a:xfrm>
        </p:spPr>
        <p:txBody>
          <a:bodyPr/>
          <a:lstStyle/>
          <a:p>
            <a:pPr lvl="0">
              <a:spcBef>
                <a:spcPts val="600"/>
              </a:spcBef>
              <a:buClr>
                <a:srgbClr val="462A76"/>
              </a:buClr>
              <a:buSzPct val="80000"/>
            </a:pPr>
            <a:r>
              <a:rPr lang="en-GB" b="1" dirty="0" smtClean="0">
                <a:solidFill>
                  <a:prstClr val="black"/>
                </a:solidFill>
              </a:rPr>
              <a:t>…If you are new to the UK</a:t>
            </a:r>
            <a:endParaRPr lang="en-GB" dirty="0" smtClean="0">
              <a:solidFill>
                <a:prstClr val="black"/>
              </a:solidFill>
            </a:endParaRP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r>
              <a:rPr lang="en-GB" dirty="0" smtClean="0">
                <a:solidFill>
                  <a:prstClr val="black"/>
                </a:solidFill>
              </a:rPr>
              <a:t>Letter from your employer</a:t>
            </a:r>
          </a:p>
          <a:p>
            <a:pPr marL="727075" lvl="1" indent="-457200">
              <a:buClr>
                <a:srgbClr val="462A76"/>
              </a:buClr>
              <a:buSzPct val="80000"/>
              <a:buFont typeface="Arial"/>
              <a:buChar char="•"/>
            </a:pPr>
            <a:r>
              <a:rPr lang="en-GB" dirty="0">
                <a:solidFill>
                  <a:prstClr val="black"/>
                </a:solidFill>
              </a:rPr>
              <a:t>c</a:t>
            </a:r>
            <a:r>
              <a:rPr lang="en-GB" dirty="0" smtClean="0">
                <a:solidFill>
                  <a:prstClr val="black"/>
                </a:solidFill>
              </a:rPr>
              <a:t>onfirming that you are employed by this employer;</a:t>
            </a:r>
          </a:p>
          <a:p>
            <a:pPr marL="727075" lvl="1" indent="-457200">
              <a:buClr>
                <a:srgbClr val="462A76"/>
              </a:buClr>
              <a:buSzPct val="80000"/>
              <a:buFont typeface="Arial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dated within the last three months;</a:t>
            </a:r>
          </a:p>
          <a:p>
            <a:pPr marL="727075" lvl="1" indent="-457200">
              <a:buClr>
                <a:srgbClr val="462A76"/>
              </a:buClr>
              <a:buSzPct val="80000"/>
              <a:buFont typeface="Arial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letter must be on headed paper.</a:t>
            </a:r>
          </a:p>
          <a:p>
            <a:pPr marL="457200" lvl="0" indent="-457200">
              <a:spcBef>
                <a:spcPts val="600"/>
              </a:spcBef>
              <a:buClr>
                <a:srgbClr val="462A76"/>
              </a:buClr>
              <a:buSzPct val="80000"/>
              <a:buFont typeface="Lucida Grande"/>
              <a:buChar char="&gt;"/>
            </a:pPr>
            <a:endParaRPr lang="en-GB" dirty="0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250828" y="217505"/>
            <a:ext cx="8661584" cy="8358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b="1" dirty="0" smtClean="0"/>
              <a:t>Opening a bank account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9248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AFI 2013">
      <a:dk1>
        <a:srgbClr val="000000"/>
      </a:dk1>
      <a:lt1>
        <a:sysClr val="window" lastClr="FFFFFF"/>
      </a:lt1>
      <a:dk2>
        <a:srgbClr val="000000"/>
      </a:dk2>
      <a:lt2>
        <a:srgbClr val="D1D3D4"/>
      </a:lt2>
      <a:accent1>
        <a:srgbClr val="424716"/>
      </a:accent1>
      <a:accent2>
        <a:srgbClr val="00853F"/>
      </a:accent2>
      <a:accent3>
        <a:srgbClr val="9FA617"/>
      </a:accent3>
      <a:accent4>
        <a:srgbClr val="C1CD23"/>
      </a:accent4>
      <a:accent5>
        <a:srgbClr val="007275"/>
      </a:accent5>
      <a:accent6>
        <a:srgbClr val="13B5EA"/>
      </a:accent6>
      <a:hlink>
        <a:srgbClr val="9FA617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16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632</TotalTime>
  <Words>546</Words>
  <Application>Microsoft Office PowerPoint</Application>
  <PresentationFormat>On-screen Show (16:9)</PresentationFormat>
  <Paragraphs>152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Lucida Grande</vt:lpstr>
      <vt:lpstr>Calibri</vt:lpstr>
      <vt:lpstr>Lato Black</vt:lpstr>
      <vt:lpstr>Mangal</vt:lpstr>
      <vt:lpstr>Arial</vt:lpstr>
      <vt:lpstr>Wingdings</vt:lpstr>
      <vt:lpstr>Default Theme</vt:lpstr>
      <vt:lpstr>Banking</vt:lpstr>
      <vt:lpstr>Available topics</vt:lpstr>
      <vt:lpstr>How do you pay?</vt:lpstr>
      <vt:lpstr>How do you pay?</vt:lpstr>
      <vt:lpstr>How do you pay?</vt:lpstr>
      <vt:lpstr>Opening a  bank account</vt:lpstr>
      <vt:lpstr>Opening a bank account</vt:lpstr>
      <vt:lpstr>Opening a bank account</vt:lpstr>
      <vt:lpstr>Opening a bank account</vt:lpstr>
      <vt:lpstr>PowerPoint Presentation</vt:lpstr>
      <vt:lpstr>PowerPoint Presentation</vt:lpstr>
      <vt:lpstr>PowerPoint Presentation</vt:lpstr>
      <vt:lpstr>Which account is better for Rob?</vt:lpstr>
      <vt:lpstr>Overdraft</vt:lpstr>
      <vt:lpstr>Overdraft</vt:lpstr>
      <vt:lpstr>Overdraft – Exercise 1</vt:lpstr>
      <vt:lpstr>Overdraft – Exercise 2</vt:lpstr>
      <vt:lpstr>Overdraft – Exercise</vt:lpstr>
      <vt:lpstr>Overdraft example</vt:lpstr>
      <vt:lpstr>Overdraft  comparison</vt:lpstr>
      <vt:lpstr>Bank  statement</vt:lpstr>
      <vt:lpstr>Bank account: why have one?</vt:lpstr>
      <vt:lpstr>Bank account - advantages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FrancesHerrodDesign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 herrod</dc:creator>
  <cp:lastModifiedBy>Vicky Rebori</cp:lastModifiedBy>
  <cp:revision>81</cp:revision>
  <cp:lastPrinted>2018-06-01T11:45:19Z</cp:lastPrinted>
  <dcterms:created xsi:type="dcterms:W3CDTF">2018-05-18T07:30:33Z</dcterms:created>
  <dcterms:modified xsi:type="dcterms:W3CDTF">2018-07-27T14:04:06Z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