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5">
          <p15:clr>
            <a:srgbClr val="A4A3A4"/>
          </p15:clr>
        </p15:guide>
        <p15:guide id="2" pos="5229">
          <p15:clr>
            <a:srgbClr val="A4A3A4"/>
          </p15:clr>
        </p15:guide>
        <p15:guide id="3" pos="30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0B8"/>
    <a:srgbClr val="F2C36E"/>
    <a:srgbClr val="C75E5D"/>
    <a:srgbClr val="EDB484"/>
    <a:srgbClr val="D6ABAA"/>
    <a:srgbClr val="8FC650"/>
    <a:srgbClr val="E0A821"/>
    <a:srgbClr val="AB1D1F"/>
    <a:srgbClr val="F9EFEA"/>
    <a:srgbClr val="CC1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114" y="834"/>
      </p:cViewPr>
      <p:guideLst>
        <p:guide orient="horz" pos="335"/>
        <p:guide pos="5229"/>
        <p:guide pos="30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B8836-8047-A448-81D5-09BCFFF2B24E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7CCEA-8784-C246-BBC3-2B25FB429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2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7CCEA-8784-C246-BBC3-2B25FB4293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4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46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45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217505"/>
            <a:ext cx="6560601" cy="743579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en-US" dirty="0" smtClean="0"/>
              <a:t>CLICK TO EDIT MASTER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6301" y="996554"/>
            <a:ext cx="7306705" cy="3236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040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41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dt="0"/>
  <p:txStyles>
    <p:titleStyle>
      <a:lvl1pPr algn="l" defTabSz="914400" rtl="0" eaLnBrk="1" latinLnBrk="0" hangingPunct="1">
        <a:lnSpc>
          <a:spcPts val="54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269875" indent="-269875" algn="l" defTabSz="914400" rtl="0" eaLnBrk="1" latinLnBrk="0" hangingPunct="1">
        <a:spcBef>
          <a:spcPts val="600"/>
        </a:spcBef>
        <a:buClr>
          <a:srgbClr val="FF0000"/>
        </a:buClr>
        <a:buFont typeface="Lato Black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4513" indent="-285750" algn="l" defTabSz="914400" rtl="0" eaLnBrk="1" latinLnBrk="0" hangingPunct="1">
        <a:spcBef>
          <a:spcPts val="600"/>
        </a:spcBef>
        <a:buClr>
          <a:srgbClr val="FF0000"/>
        </a:buClr>
        <a:buFont typeface="Lato Black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spcBef>
          <a:spcPts val="600"/>
        </a:spcBef>
        <a:buClr>
          <a:srgbClr val="FF0000"/>
        </a:buClr>
        <a:buFont typeface="Lato Black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W_PPT_r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8" y="589294"/>
            <a:ext cx="4993044" cy="125425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Budgeting and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money planning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843548"/>
            <a:ext cx="2482151" cy="585661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Unit 2</a:t>
            </a:r>
            <a:endParaRPr lang="en-GB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49" y="4150264"/>
            <a:ext cx="1422537" cy="7066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80784" y="-697424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 err="1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012474"/>
            <a:ext cx="19558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0827" y="217505"/>
            <a:ext cx="8701887" cy="743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Weekly to monthly</a:t>
            </a:r>
            <a:endParaRPr lang="en-US" sz="4000" b="1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46301" y="1183923"/>
            <a:ext cx="8338899" cy="28861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CC191D"/>
              </a:buClr>
              <a:buSzPct val="80000"/>
            </a:pPr>
            <a:r>
              <a:rPr lang="en-GB" b="1" dirty="0" smtClean="0">
                <a:solidFill>
                  <a:srgbClr val="CC191D"/>
                </a:solidFill>
              </a:rPr>
              <a:t>Weekly amount x 52/12 = …</a:t>
            </a:r>
          </a:p>
          <a:p>
            <a:pPr>
              <a:spcBef>
                <a:spcPts val="600"/>
              </a:spcBef>
              <a:buClr>
                <a:srgbClr val="CC191D"/>
              </a:buClr>
              <a:buSzPct val="80000"/>
            </a:pPr>
            <a:endParaRPr lang="en-GB" b="1" dirty="0">
              <a:solidFill>
                <a:srgbClr val="CC191D"/>
              </a:solidFill>
            </a:endParaRPr>
          </a:p>
          <a:p>
            <a:pPr>
              <a:spcBef>
                <a:spcPts val="600"/>
              </a:spcBef>
              <a:buClr>
                <a:srgbClr val="CC191D"/>
              </a:buClr>
              <a:buSzPct val="80000"/>
            </a:pPr>
            <a:r>
              <a:rPr lang="en-GB" dirty="0" smtClean="0">
                <a:solidFill>
                  <a:prstClr val="black"/>
                </a:solidFill>
              </a:rPr>
              <a:t>Worked example:</a:t>
            </a:r>
          </a:p>
          <a:p>
            <a:pPr>
              <a:spcBef>
                <a:spcPts val="600"/>
              </a:spcBef>
              <a:buClr>
                <a:srgbClr val="CC191D"/>
              </a:buClr>
              <a:buSzPct val="80000"/>
            </a:pPr>
            <a:r>
              <a:rPr lang="en-GB" dirty="0" smtClean="0">
                <a:solidFill>
                  <a:prstClr val="black"/>
                </a:solidFill>
              </a:rPr>
              <a:t>Rob wants to calculate his monthly income from Child Benefit:</a:t>
            </a:r>
          </a:p>
          <a:p>
            <a:pPr>
              <a:spcBef>
                <a:spcPts val="600"/>
              </a:spcBef>
              <a:buClr>
                <a:srgbClr val="CC191D"/>
              </a:buClr>
              <a:buSzPct val="80000"/>
            </a:pPr>
            <a:r>
              <a:rPr lang="en-GB" dirty="0" smtClean="0">
                <a:solidFill>
                  <a:prstClr val="black"/>
                </a:solidFill>
              </a:rPr>
              <a:t>Weekly amount of Child Benefit = £48.10</a:t>
            </a:r>
          </a:p>
          <a:p>
            <a:pPr>
              <a:spcBef>
                <a:spcPts val="600"/>
              </a:spcBef>
              <a:buClr>
                <a:srgbClr val="CC191D"/>
              </a:buClr>
              <a:buSzPct val="80000"/>
            </a:pPr>
            <a:r>
              <a:rPr lang="en-GB" dirty="0" smtClean="0">
                <a:solidFill>
                  <a:prstClr val="black"/>
                </a:solidFill>
              </a:rPr>
              <a:t>Using the formula above </a:t>
            </a:r>
            <a:r>
              <a:rPr lang="en-GB" b="1" dirty="0" smtClean="0">
                <a:solidFill>
                  <a:prstClr val="black"/>
                </a:solidFill>
              </a:rPr>
              <a:t>48.10 x 52/12 = 208.43.</a:t>
            </a:r>
          </a:p>
          <a:p>
            <a:pPr>
              <a:spcBef>
                <a:spcPts val="600"/>
              </a:spcBef>
              <a:buClr>
                <a:srgbClr val="CC191D"/>
              </a:buClr>
              <a:buSzPct val="80000"/>
            </a:pPr>
            <a:endParaRPr lang="en-GB" b="1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Clr>
                <a:srgbClr val="CC191D"/>
              </a:buClr>
              <a:buSzPct val="80000"/>
            </a:pPr>
            <a:r>
              <a:rPr lang="en-GB" b="1" dirty="0" smtClean="0">
                <a:solidFill>
                  <a:srgbClr val="CC191D"/>
                </a:solidFill>
              </a:rPr>
              <a:t>Therefore, Rob receives £208.43 monthly from Child Benefit.</a:t>
            </a:r>
          </a:p>
        </p:txBody>
      </p:sp>
    </p:spTree>
    <p:extLst>
      <p:ext uri="{BB962C8B-B14F-4D97-AF65-F5344CB8AC3E}">
        <p14:creationId xmlns:p14="http://schemas.microsoft.com/office/powerpoint/2010/main" val="8370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0827" y="217505"/>
            <a:ext cx="8701887" cy="743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Two weekly to monthly</a:t>
            </a:r>
            <a:endParaRPr lang="en-US" sz="4000" b="1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46301" y="1777999"/>
            <a:ext cx="8338899" cy="22920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buClr>
                <a:srgbClr val="CC191D"/>
              </a:buClr>
              <a:buSzPct val="80000"/>
            </a:pPr>
            <a:r>
              <a:rPr lang="en-GB" sz="3600" b="1" dirty="0" smtClean="0">
                <a:solidFill>
                  <a:srgbClr val="CC191D"/>
                </a:solidFill>
              </a:rPr>
              <a:t>Two weekly amount x 26/12 = …</a:t>
            </a:r>
          </a:p>
        </p:txBody>
      </p:sp>
    </p:spTree>
    <p:extLst>
      <p:ext uri="{BB962C8B-B14F-4D97-AF65-F5344CB8AC3E}">
        <p14:creationId xmlns:p14="http://schemas.microsoft.com/office/powerpoint/2010/main" val="37171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0827" y="217505"/>
            <a:ext cx="8701887" cy="743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Four weekly to monthly</a:t>
            </a:r>
            <a:endParaRPr lang="en-US" sz="4000" b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46301" y="1777999"/>
            <a:ext cx="8338899" cy="22920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buClr>
                <a:srgbClr val="CC191D"/>
              </a:buClr>
              <a:buSzPct val="80000"/>
            </a:pPr>
            <a:r>
              <a:rPr lang="en-GB" sz="3600" b="1" dirty="0" smtClean="0">
                <a:solidFill>
                  <a:srgbClr val="CC191D"/>
                </a:solidFill>
              </a:rPr>
              <a:t>Four weekly amount x 13/12 = …</a:t>
            </a:r>
          </a:p>
        </p:txBody>
      </p:sp>
    </p:spTree>
    <p:extLst>
      <p:ext uri="{BB962C8B-B14F-4D97-AF65-F5344CB8AC3E}">
        <p14:creationId xmlns:p14="http://schemas.microsoft.com/office/powerpoint/2010/main" val="12056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Rob’s budget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65089"/>
              </p:ext>
            </p:extLst>
          </p:nvPr>
        </p:nvGraphicFramePr>
        <p:xfrm>
          <a:off x="365975" y="1065160"/>
          <a:ext cx="8523176" cy="3610119"/>
        </p:xfrm>
        <a:graphic>
          <a:graphicData uri="http://schemas.openxmlformats.org/drawingml/2006/table">
            <a:tbl>
              <a:tblPr firstRow="1" firstCol="1" bandRow="1"/>
              <a:tblGrid>
                <a:gridCol w="2772154"/>
                <a:gridCol w="1491226"/>
                <a:gridCol w="2892322"/>
                <a:gridCol w="1367474"/>
              </a:tblGrid>
              <a:tr h="3441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Money coming in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Bills to pay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191D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Essential outgoings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191D"/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15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2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Low priority outgoings/debts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9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r>
              <a:rPr lang="en-US" dirty="0" smtClean="0"/>
              <a:t>Rob’s budget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645130"/>
              </p:ext>
            </p:extLst>
          </p:nvPr>
        </p:nvGraphicFramePr>
        <p:xfrm>
          <a:off x="365975" y="1065160"/>
          <a:ext cx="8523176" cy="3610119"/>
        </p:xfrm>
        <a:graphic>
          <a:graphicData uri="http://schemas.openxmlformats.org/drawingml/2006/table">
            <a:tbl>
              <a:tblPr firstRow="1" firstCol="1" bandRow="1"/>
              <a:tblGrid>
                <a:gridCol w="2772154"/>
                <a:gridCol w="1491226"/>
                <a:gridCol w="2892322"/>
                <a:gridCol w="1367474"/>
              </a:tblGrid>
              <a:tr h="3441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Money coming in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Bills to pay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191D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Essential outgoings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191D"/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Wages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£ 840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15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2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Low priority outgoings/debts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r>
              <a:rPr lang="en-US" dirty="0" smtClean="0"/>
              <a:t>Rob’s budget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157668"/>
              </p:ext>
            </p:extLst>
          </p:nvPr>
        </p:nvGraphicFramePr>
        <p:xfrm>
          <a:off x="365975" y="1065160"/>
          <a:ext cx="8523176" cy="3610119"/>
        </p:xfrm>
        <a:graphic>
          <a:graphicData uri="http://schemas.openxmlformats.org/drawingml/2006/table">
            <a:tbl>
              <a:tblPr firstRow="1" firstCol="1" bandRow="1"/>
              <a:tblGrid>
                <a:gridCol w="2772154"/>
                <a:gridCol w="1491226"/>
                <a:gridCol w="2892322"/>
                <a:gridCol w="1367474"/>
              </a:tblGrid>
              <a:tr h="3441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Money coming in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Bills to pay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191D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Essential outgoings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191D"/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Wages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£ 840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Child</a:t>
                      </a:r>
                      <a:r>
                        <a:rPr lang="en-GB" sz="1200" baseline="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Benefit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£ 208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15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2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Low priority outgoings/debts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4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r>
              <a:rPr lang="en-US" dirty="0" smtClean="0"/>
              <a:t>Rob’s budget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52333"/>
              </p:ext>
            </p:extLst>
          </p:nvPr>
        </p:nvGraphicFramePr>
        <p:xfrm>
          <a:off x="365975" y="1065160"/>
          <a:ext cx="8523176" cy="3610119"/>
        </p:xfrm>
        <a:graphic>
          <a:graphicData uri="http://schemas.openxmlformats.org/drawingml/2006/table">
            <a:tbl>
              <a:tblPr firstRow="1" firstCol="1" bandRow="1"/>
              <a:tblGrid>
                <a:gridCol w="2772154"/>
                <a:gridCol w="1491226"/>
                <a:gridCol w="2892322"/>
                <a:gridCol w="1367474"/>
              </a:tblGrid>
              <a:tr h="3441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Money coming in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Bills to pay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191D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Essential outgoings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191D"/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Wages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£ 840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Child</a:t>
                      </a:r>
                      <a:r>
                        <a:rPr lang="en-GB" sz="1200" baseline="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Benefit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£ 208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15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£ 1,048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2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Low priority outgoings/debts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4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r>
              <a:rPr lang="en-US" dirty="0" smtClean="0"/>
              <a:t>Rob’s budget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964562"/>
              </p:ext>
            </p:extLst>
          </p:nvPr>
        </p:nvGraphicFramePr>
        <p:xfrm>
          <a:off x="365975" y="1065160"/>
          <a:ext cx="8523176" cy="3610119"/>
        </p:xfrm>
        <a:graphic>
          <a:graphicData uri="http://schemas.openxmlformats.org/drawingml/2006/table">
            <a:tbl>
              <a:tblPr firstRow="1" firstCol="1" bandRow="1"/>
              <a:tblGrid>
                <a:gridCol w="2772154"/>
                <a:gridCol w="1491226"/>
                <a:gridCol w="2892322"/>
                <a:gridCol w="1367474"/>
              </a:tblGrid>
              <a:tr h="3441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Money coming in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Bills to pay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191D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Essential outgoings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191D"/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Wages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£ 840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Rent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£ 173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Child</a:t>
                      </a:r>
                      <a:r>
                        <a:rPr lang="en-GB" sz="1200" baseline="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Benefit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£ 208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15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£ 1,048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2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Low priority outgoings/debts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7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r>
              <a:rPr lang="en-US" dirty="0" smtClean="0"/>
              <a:t>Rob’s budget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327329"/>
              </p:ext>
            </p:extLst>
          </p:nvPr>
        </p:nvGraphicFramePr>
        <p:xfrm>
          <a:off x="365975" y="1065160"/>
          <a:ext cx="8523176" cy="3610119"/>
        </p:xfrm>
        <a:graphic>
          <a:graphicData uri="http://schemas.openxmlformats.org/drawingml/2006/table">
            <a:tbl>
              <a:tblPr firstRow="1" firstCol="1" bandRow="1"/>
              <a:tblGrid>
                <a:gridCol w="2772154"/>
                <a:gridCol w="1491226"/>
                <a:gridCol w="2892322"/>
                <a:gridCol w="1367474"/>
              </a:tblGrid>
              <a:tr h="3441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Money coming in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Bills to pay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191D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Essential outgoings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191D"/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Wages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£ 840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Rent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£ 173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Child</a:t>
                      </a:r>
                      <a:r>
                        <a:rPr lang="en-GB" sz="1200" baseline="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Benefit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£ 208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Electricity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15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£ 1,048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2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Low priority outgoings/debts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6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r>
              <a:rPr lang="en-US" dirty="0" smtClean="0"/>
              <a:t>Rob’s budget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149042"/>
              </p:ext>
            </p:extLst>
          </p:nvPr>
        </p:nvGraphicFramePr>
        <p:xfrm>
          <a:off x="365975" y="1065160"/>
          <a:ext cx="8523176" cy="3610119"/>
        </p:xfrm>
        <a:graphic>
          <a:graphicData uri="http://schemas.openxmlformats.org/drawingml/2006/table">
            <a:tbl>
              <a:tblPr firstRow="1" firstCol="1" bandRow="1"/>
              <a:tblGrid>
                <a:gridCol w="2772154"/>
                <a:gridCol w="1491226"/>
                <a:gridCol w="2892322"/>
                <a:gridCol w="1367474"/>
              </a:tblGrid>
              <a:tr h="3441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Money coming in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Bills to pay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191D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Essential outgoings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191D"/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Wages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£ 840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Rent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£ 173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Child</a:t>
                      </a:r>
                      <a:r>
                        <a:rPr lang="en-GB" sz="1200" baseline="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Benefit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£ 208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Electricity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Council tax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  75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15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£ 1,048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2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Low priority outgoings/debts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3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743579"/>
          </a:xfrm>
        </p:spPr>
        <p:txBody>
          <a:bodyPr/>
          <a:lstStyle/>
          <a:p>
            <a:r>
              <a:rPr lang="en-US" dirty="0" smtClean="0"/>
              <a:t>This is Rob</a:t>
            </a:r>
            <a:endParaRPr lang="en-US" sz="4000" b="1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3"/>
            <a:ext cx="7306705" cy="2886118"/>
          </a:xfrm>
        </p:spPr>
        <p:txBody>
          <a:bodyPr/>
          <a:lstStyle/>
          <a:p>
            <a:pPr marL="342900" lvl="0" indent="-342900">
              <a:spcBef>
                <a:spcPts val="600"/>
              </a:spcBef>
              <a:buClr>
                <a:srgbClr val="CC191D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He works 16 hours a week.</a:t>
            </a:r>
            <a:endParaRPr lang="en-GB" dirty="0">
              <a:solidFill>
                <a:prstClr val="black"/>
              </a:solidFill>
            </a:endParaRPr>
          </a:p>
          <a:p>
            <a:pPr marL="342900" lvl="0" indent="-342900">
              <a:spcBef>
                <a:spcPts val="600"/>
              </a:spcBef>
              <a:buClr>
                <a:srgbClr val="CC191D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He is claiming benefits.</a:t>
            </a:r>
            <a:endParaRPr lang="en-GB" dirty="0">
              <a:solidFill>
                <a:prstClr val="black"/>
              </a:solidFill>
            </a:endParaRPr>
          </a:p>
          <a:p>
            <a:pPr marL="342900" lvl="0" indent="-342900">
              <a:spcBef>
                <a:spcPts val="600"/>
              </a:spcBef>
              <a:buClr>
                <a:srgbClr val="CC191D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He is a lone parent of three children under 16.</a:t>
            </a:r>
          </a:p>
          <a:p>
            <a:pPr marL="342900" lvl="0" indent="-342900">
              <a:spcBef>
                <a:spcPts val="600"/>
              </a:spcBef>
              <a:buClr>
                <a:srgbClr val="CC191D"/>
              </a:buClr>
              <a:buSzPct val="80000"/>
              <a:buFont typeface="Lucida Grande"/>
              <a:buChar char="&gt;"/>
            </a:pPr>
            <a:r>
              <a:rPr lang="en-GB" b="1" dirty="0" smtClean="0">
                <a:solidFill>
                  <a:srgbClr val="CC191D"/>
                </a:solidFill>
              </a:rPr>
              <a:t>Rob is struggling to pay his bills…</a:t>
            </a:r>
            <a:endParaRPr lang="en-GB" b="1" dirty="0">
              <a:solidFill>
                <a:srgbClr val="CC191D"/>
              </a:solidFill>
            </a:endParaRPr>
          </a:p>
        </p:txBody>
      </p:sp>
      <p:pic>
        <p:nvPicPr>
          <p:cNvPr id="5" name="Picture 4" descr="iStock_000018433056X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26840"/>
            <a:ext cx="2544440" cy="38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r>
              <a:rPr lang="en-US" dirty="0" smtClean="0"/>
              <a:t>Rob’s budget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249010"/>
              </p:ext>
            </p:extLst>
          </p:nvPr>
        </p:nvGraphicFramePr>
        <p:xfrm>
          <a:off x="365975" y="1065160"/>
          <a:ext cx="8523176" cy="3610119"/>
        </p:xfrm>
        <a:graphic>
          <a:graphicData uri="http://schemas.openxmlformats.org/drawingml/2006/table">
            <a:tbl>
              <a:tblPr firstRow="1" firstCol="1" bandRow="1"/>
              <a:tblGrid>
                <a:gridCol w="2772154"/>
                <a:gridCol w="1491226"/>
                <a:gridCol w="2892322"/>
                <a:gridCol w="1367474"/>
              </a:tblGrid>
              <a:tr h="3441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Money coming in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Bills to pay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191D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Essential outgoings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191D"/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Wages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£ 840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Rent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£ 173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Child</a:t>
                      </a:r>
                      <a:r>
                        <a:rPr lang="en-GB" sz="1200" baseline="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Benefit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£ 208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Electricity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Council tax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  75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Food and other household items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£ 477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15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£ 1,048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2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Low priority outgoings/debts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8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r>
              <a:rPr lang="en-US" dirty="0" smtClean="0"/>
              <a:t>Rob’s budget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929661"/>
              </p:ext>
            </p:extLst>
          </p:nvPr>
        </p:nvGraphicFramePr>
        <p:xfrm>
          <a:off x="365975" y="1065160"/>
          <a:ext cx="8523176" cy="3610119"/>
        </p:xfrm>
        <a:graphic>
          <a:graphicData uri="http://schemas.openxmlformats.org/drawingml/2006/table">
            <a:tbl>
              <a:tblPr firstRow="1" firstCol="1" bandRow="1"/>
              <a:tblGrid>
                <a:gridCol w="2772154"/>
                <a:gridCol w="1491226"/>
                <a:gridCol w="2892322"/>
                <a:gridCol w="1367474"/>
              </a:tblGrid>
              <a:tr h="3441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Money coming in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Bills to pay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191D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Essential outgoings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191D"/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Wages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£ 840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Rent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£ 173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Child</a:t>
                      </a:r>
                      <a:r>
                        <a:rPr lang="en-GB" sz="1200" baseline="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Benefit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£ 208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Electricity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Council tax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  75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Food and other household items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£ 477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TV Licence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12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15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£ 1,048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2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Low priority outgoings/debts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3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r>
              <a:rPr lang="en-US" dirty="0" smtClean="0"/>
              <a:t>Rob’s budget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627560"/>
              </p:ext>
            </p:extLst>
          </p:nvPr>
        </p:nvGraphicFramePr>
        <p:xfrm>
          <a:off x="365975" y="1065160"/>
          <a:ext cx="8523176" cy="3610119"/>
        </p:xfrm>
        <a:graphic>
          <a:graphicData uri="http://schemas.openxmlformats.org/drawingml/2006/table">
            <a:tbl>
              <a:tblPr firstRow="1" firstCol="1" bandRow="1"/>
              <a:tblGrid>
                <a:gridCol w="2772154"/>
                <a:gridCol w="1491226"/>
                <a:gridCol w="2892322"/>
                <a:gridCol w="1367474"/>
              </a:tblGrid>
              <a:tr h="3441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Money coming in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Bills to pay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191D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Essential outgoings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191D"/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Wages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£ 840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Rent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£ 173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Child</a:t>
                      </a:r>
                      <a:r>
                        <a:rPr lang="en-GB" sz="1200" baseline="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Benefit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£ 208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Electricity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Council tax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  75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Food and other household items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£ 477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TV Licence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12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Phone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87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15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£ 1,048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2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Low priority outgoings/debts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9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r>
              <a:rPr lang="en-US" dirty="0" smtClean="0"/>
              <a:t>Rob’s budget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670033"/>
              </p:ext>
            </p:extLst>
          </p:nvPr>
        </p:nvGraphicFramePr>
        <p:xfrm>
          <a:off x="365975" y="1065160"/>
          <a:ext cx="8523176" cy="3610119"/>
        </p:xfrm>
        <a:graphic>
          <a:graphicData uri="http://schemas.openxmlformats.org/drawingml/2006/table">
            <a:tbl>
              <a:tblPr firstRow="1" firstCol="1" bandRow="1"/>
              <a:tblGrid>
                <a:gridCol w="2772154"/>
                <a:gridCol w="1491226"/>
                <a:gridCol w="2892322"/>
                <a:gridCol w="1367474"/>
              </a:tblGrid>
              <a:tr h="3441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Money coming in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Bills to pay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191D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Essential outgoings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191D"/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Wages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£ 840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Rent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£ 173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Child</a:t>
                      </a:r>
                      <a:r>
                        <a:rPr lang="en-GB" sz="1200" baseline="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Benefit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£ 208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Electricity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Council tax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  75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Food and other household items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£ 477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TV Licence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12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Phone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87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15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 Travel</a:t>
                      </a: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43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£ 1,048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2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Low priority outgoings/debts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4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r>
              <a:rPr lang="en-US" dirty="0" smtClean="0"/>
              <a:t>Rob’s budget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925958"/>
              </p:ext>
            </p:extLst>
          </p:nvPr>
        </p:nvGraphicFramePr>
        <p:xfrm>
          <a:off x="365975" y="1065160"/>
          <a:ext cx="8523176" cy="3610119"/>
        </p:xfrm>
        <a:graphic>
          <a:graphicData uri="http://schemas.openxmlformats.org/drawingml/2006/table">
            <a:tbl>
              <a:tblPr firstRow="1" firstCol="1" bandRow="1"/>
              <a:tblGrid>
                <a:gridCol w="2772154"/>
                <a:gridCol w="1491226"/>
                <a:gridCol w="2892322"/>
                <a:gridCol w="1367474"/>
              </a:tblGrid>
              <a:tr h="3441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Money coming in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Bills to pay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191D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Essential outgoings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191D"/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Wages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£ 840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Rent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£ 173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Child</a:t>
                      </a:r>
                      <a:r>
                        <a:rPr lang="en-GB" sz="1200" baseline="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Benefit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£ 208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Electricity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Council tax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  75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Food and other household items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£ 477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TV Licence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12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Phone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87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15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 Travel</a:t>
                      </a: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43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Water rates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50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£ 1,048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2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Low priority outgoings/debts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7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r>
              <a:rPr lang="en-US" dirty="0" smtClean="0"/>
              <a:t>Rob’s budget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319219"/>
              </p:ext>
            </p:extLst>
          </p:nvPr>
        </p:nvGraphicFramePr>
        <p:xfrm>
          <a:off x="365975" y="1065160"/>
          <a:ext cx="8523176" cy="3610119"/>
        </p:xfrm>
        <a:graphic>
          <a:graphicData uri="http://schemas.openxmlformats.org/drawingml/2006/table">
            <a:tbl>
              <a:tblPr firstRow="1" firstCol="1" bandRow="1"/>
              <a:tblGrid>
                <a:gridCol w="2772154"/>
                <a:gridCol w="1491226"/>
                <a:gridCol w="2892322"/>
                <a:gridCol w="1367474"/>
              </a:tblGrid>
              <a:tr h="3441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Money coming in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Bills to pay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191D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Essential outgoings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191D"/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Wages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£ 840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Rent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£ 173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Child</a:t>
                      </a:r>
                      <a:r>
                        <a:rPr lang="en-GB" sz="1200" baseline="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Benefit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£ 208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Electricity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Council tax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  75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Food and other household items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£ 477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TV Licence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12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Phone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87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15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 Travel</a:t>
                      </a: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43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Water rates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50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£ 1,048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2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Low priority outgoings/debts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Catalogue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37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5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r>
              <a:rPr lang="en-US" dirty="0" smtClean="0"/>
              <a:t>Rob’s budget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0024"/>
              </p:ext>
            </p:extLst>
          </p:nvPr>
        </p:nvGraphicFramePr>
        <p:xfrm>
          <a:off x="365975" y="1065160"/>
          <a:ext cx="8523176" cy="3610119"/>
        </p:xfrm>
        <a:graphic>
          <a:graphicData uri="http://schemas.openxmlformats.org/drawingml/2006/table">
            <a:tbl>
              <a:tblPr firstRow="1" firstCol="1" bandRow="1"/>
              <a:tblGrid>
                <a:gridCol w="2772154"/>
                <a:gridCol w="1491226"/>
                <a:gridCol w="2892322"/>
                <a:gridCol w="1367474"/>
              </a:tblGrid>
              <a:tr h="3441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Money coming in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Bills to pay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191D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Essential outgoings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191D"/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Wages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£ 840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Rent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£ 173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Child</a:t>
                      </a:r>
                      <a:r>
                        <a:rPr lang="en-GB" sz="1200" baseline="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Benefit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£ 208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Electricity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Council tax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  75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Food and other household items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£ 477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TV Licence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12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Phone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87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15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 Travel</a:t>
                      </a: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43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Water rates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50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£ 1,048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2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£1,024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Low priority outgoings/debts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Catalogue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37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9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r>
              <a:rPr lang="en-US" dirty="0" smtClean="0"/>
              <a:t>Rob’s budget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5975" y="4685825"/>
            <a:ext cx="7306705" cy="416589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CC191D"/>
              </a:buClr>
              <a:buSzPct val="80000"/>
            </a:pPr>
            <a:r>
              <a:rPr lang="en-GB" sz="1600" dirty="0" smtClean="0">
                <a:solidFill>
                  <a:srgbClr val="CC191D"/>
                </a:solidFill>
              </a:rPr>
              <a:t>Total 1 – Total 2 =   </a:t>
            </a:r>
            <a:r>
              <a:rPr lang="en-GB" sz="1600" b="1" dirty="0" smtClean="0">
                <a:solidFill>
                  <a:srgbClr val="CC191D"/>
                </a:solidFill>
              </a:rPr>
              <a:t>£</a:t>
            </a:r>
            <a:r>
              <a:rPr lang="en-GB" sz="1600" b="1" dirty="0">
                <a:solidFill>
                  <a:srgbClr val="CC191D"/>
                </a:solidFill>
              </a:rPr>
              <a:t>1,024 </a:t>
            </a:r>
            <a:r>
              <a:rPr lang="en-GB" sz="1600" b="1" dirty="0" smtClean="0">
                <a:solidFill>
                  <a:srgbClr val="CC191D"/>
                </a:solidFill>
              </a:rPr>
              <a:t>– £1,025 = £23 surplus</a:t>
            </a:r>
            <a:endParaRPr lang="en-GB" sz="1600" b="1" dirty="0">
              <a:solidFill>
                <a:srgbClr val="CC191D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187755"/>
              </p:ext>
            </p:extLst>
          </p:nvPr>
        </p:nvGraphicFramePr>
        <p:xfrm>
          <a:off x="365975" y="1065160"/>
          <a:ext cx="8523176" cy="3610119"/>
        </p:xfrm>
        <a:graphic>
          <a:graphicData uri="http://schemas.openxmlformats.org/drawingml/2006/table">
            <a:tbl>
              <a:tblPr firstRow="1" firstCol="1" bandRow="1"/>
              <a:tblGrid>
                <a:gridCol w="2772154"/>
                <a:gridCol w="1491226"/>
                <a:gridCol w="2892322"/>
                <a:gridCol w="1367474"/>
              </a:tblGrid>
              <a:tr h="3441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Money coming in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Bills to pay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every month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191D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Essential outgoings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191D"/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Wages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£ 840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Rent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£ 173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Child</a:t>
                      </a:r>
                      <a:r>
                        <a:rPr lang="en-GB" sz="1200" baseline="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Benefit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£ 208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Electricity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£ 108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Council tax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  75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Food and other household items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£ 477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TV Licence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12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Phone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87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15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 Travel</a:t>
                      </a: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43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Water rates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50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£ 1,048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 2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£1,024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Low priority outgoings/debts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Catalogue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£   37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  <a:tr h="23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</a:p>
                  </a:txBody>
                  <a:tcPr marL="61494" marR="61494" marT="0" marB="0">
                    <a:lnL w="952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</a:t>
                      </a:r>
                    </a:p>
                  </a:txBody>
                  <a:tcPr marL="61494" marR="61494" marT="0" marB="0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B1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21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828" y="217505"/>
            <a:ext cx="5828690" cy="31134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 smtClean="0"/>
              <a:t>What can he do?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531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Rob’s budget</a:t>
            </a:r>
            <a:endParaRPr lang="en-US" dirty="0"/>
          </a:p>
        </p:txBody>
      </p:sp>
      <p:pic>
        <p:nvPicPr>
          <p:cNvPr id="4" name="Picture 3" descr="iStock_000018433056X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26840"/>
            <a:ext cx="2544440" cy="38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828" y="217505"/>
            <a:ext cx="7286108" cy="8558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 smtClean="0"/>
              <a:t>Rob’s income</a:t>
            </a:r>
            <a:endParaRPr lang="en-US" sz="4000" b="1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97589" y="1243159"/>
            <a:ext cx="3470276" cy="407451"/>
          </a:xfrm>
          <a:prstGeom prst="rect">
            <a:avLst/>
          </a:prstGeom>
          <a:solidFill>
            <a:srgbClr val="8FC650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GB" sz="1200" b="1" dirty="0">
                <a:solidFill>
                  <a:srgbClr val="000000"/>
                </a:solidFill>
                <a:ea typeface="Calibri"/>
                <a:cs typeface="Arial"/>
              </a:rPr>
              <a:t>Housing Benefit and Council Tax reduction</a:t>
            </a:r>
            <a:endParaRPr lang="en-GB" sz="1200" dirty="0">
              <a:solidFill>
                <a:srgbClr val="000000"/>
              </a:solidFill>
              <a:ea typeface="Calibri"/>
              <a:cs typeface="Arial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968467" y="2010645"/>
            <a:ext cx="3043238" cy="966480"/>
          </a:xfrm>
          <a:prstGeom prst="rect">
            <a:avLst/>
          </a:prstGeom>
          <a:solidFill>
            <a:srgbClr val="8FC650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GB" sz="1200" b="1" dirty="0">
                <a:solidFill>
                  <a:srgbClr val="000000"/>
                </a:solidFill>
                <a:ea typeface="Calibri"/>
                <a:cs typeface="Arial"/>
              </a:rPr>
              <a:t>Child </a:t>
            </a:r>
            <a:r>
              <a:rPr lang="en-GB" sz="1200" b="1" dirty="0" smtClean="0">
                <a:solidFill>
                  <a:srgbClr val="000000"/>
                </a:solidFill>
                <a:ea typeface="Calibri"/>
                <a:cs typeface="Arial"/>
              </a:rPr>
              <a:t>Benefit</a:t>
            </a:r>
            <a:r>
              <a:rPr lang="en-GB" sz="1200" dirty="0" smtClean="0">
                <a:solidFill>
                  <a:srgbClr val="000000"/>
                </a:solidFill>
                <a:ea typeface="Calibri"/>
                <a:cs typeface="Arial"/>
              </a:rPr>
              <a:t/>
            </a:r>
            <a:br>
              <a:rPr lang="en-GB" sz="1200" dirty="0" smtClean="0">
                <a:solidFill>
                  <a:srgbClr val="000000"/>
                </a:solidFill>
                <a:ea typeface="Calibri"/>
                <a:cs typeface="Arial"/>
              </a:rPr>
            </a:br>
            <a:r>
              <a:rPr lang="en-GB" sz="1200" dirty="0" smtClean="0">
                <a:solidFill>
                  <a:srgbClr val="000000"/>
                </a:solidFill>
                <a:ea typeface="Calibri"/>
                <a:cs typeface="Arial"/>
              </a:rPr>
              <a:t>He </a:t>
            </a:r>
            <a:r>
              <a:rPr lang="en-GB" sz="1200" dirty="0">
                <a:solidFill>
                  <a:srgbClr val="000000"/>
                </a:solidFill>
                <a:ea typeface="Calibri"/>
                <a:cs typeface="Arial"/>
              </a:rPr>
              <a:t>receives  £</a:t>
            </a:r>
            <a:r>
              <a:rPr lang="en-GB" sz="1200" dirty="0" smtClean="0">
                <a:solidFill>
                  <a:srgbClr val="000000"/>
                </a:solidFill>
                <a:ea typeface="Calibri"/>
                <a:cs typeface="Arial"/>
              </a:rPr>
              <a:t>20.70 </a:t>
            </a:r>
            <a:r>
              <a:rPr lang="en-GB" sz="1200" dirty="0">
                <a:solidFill>
                  <a:srgbClr val="000000"/>
                </a:solidFill>
                <a:ea typeface="Calibri"/>
                <a:cs typeface="Arial"/>
              </a:rPr>
              <a:t>for the first child, </a:t>
            </a:r>
            <a:r>
              <a:rPr lang="en-GB" sz="1200" dirty="0" smtClean="0">
                <a:solidFill>
                  <a:srgbClr val="000000"/>
                </a:solidFill>
                <a:ea typeface="Calibri"/>
                <a:cs typeface="Arial"/>
              </a:rPr>
              <a:t/>
            </a:r>
            <a:br>
              <a:rPr lang="en-GB" sz="1200" dirty="0" smtClean="0">
                <a:solidFill>
                  <a:srgbClr val="000000"/>
                </a:solidFill>
                <a:ea typeface="Calibri"/>
                <a:cs typeface="Arial"/>
              </a:rPr>
            </a:br>
            <a:r>
              <a:rPr lang="en-GB" sz="1200" dirty="0" smtClean="0">
                <a:solidFill>
                  <a:srgbClr val="000000"/>
                </a:solidFill>
                <a:ea typeface="Calibri"/>
                <a:cs typeface="Arial"/>
              </a:rPr>
              <a:t>£13.70 </a:t>
            </a:r>
            <a:r>
              <a:rPr lang="en-GB" sz="1200" dirty="0">
                <a:solidFill>
                  <a:srgbClr val="000000"/>
                </a:solidFill>
                <a:ea typeface="Calibri"/>
                <a:cs typeface="Arial"/>
              </a:rPr>
              <a:t>+ £</a:t>
            </a:r>
            <a:r>
              <a:rPr lang="en-GB" sz="1200" dirty="0" smtClean="0">
                <a:solidFill>
                  <a:srgbClr val="000000"/>
                </a:solidFill>
                <a:ea typeface="Calibri"/>
                <a:cs typeface="Arial"/>
              </a:rPr>
              <a:t>13.70 </a:t>
            </a:r>
            <a:r>
              <a:rPr lang="en-GB" sz="1200" dirty="0">
                <a:solidFill>
                  <a:srgbClr val="000000"/>
                </a:solidFill>
                <a:ea typeface="Calibri"/>
                <a:cs typeface="Arial"/>
              </a:rPr>
              <a:t>for second and third child </a:t>
            </a:r>
            <a:r>
              <a:rPr lang="en-GB" sz="1200" dirty="0" smtClean="0">
                <a:solidFill>
                  <a:srgbClr val="000000"/>
                </a:solidFill>
                <a:ea typeface="Calibri"/>
                <a:cs typeface="Arial"/>
              </a:rPr>
              <a:t/>
            </a:r>
            <a:br>
              <a:rPr lang="en-GB" sz="1200" dirty="0" smtClean="0">
                <a:solidFill>
                  <a:srgbClr val="000000"/>
                </a:solidFill>
                <a:ea typeface="Calibri"/>
                <a:cs typeface="Arial"/>
              </a:rPr>
            </a:br>
            <a:r>
              <a:rPr lang="en-GB" sz="1200" dirty="0" smtClean="0">
                <a:solidFill>
                  <a:srgbClr val="000000"/>
                </a:solidFill>
                <a:ea typeface="Calibri"/>
                <a:cs typeface="Arial"/>
              </a:rPr>
              <a:t>= </a:t>
            </a:r>
            <a:r>
              <a:rPr lang="en-GB" sz="1200" dirty="0">
                <a:solidFill>
                  <a:srgbClr val="000000"/>
                </a:solidFill>
                <a:ea typeface="Calibri"/>
                <a:cs typeface="Arial"/>
              </a:rPr>
              <a:t>£48.1 per </a:t>
            </a:r>
            <a:r>
              <a:rPr lang="en-GB" sz="1200" dirty="0" smtClean="0">
                <a:solidFill>
                  <a:srgbClr val="000000"/>
                </a:solidFill>
                <a:ea typeface="Calibri"/>
                <a:cs typeface="Arial"/>
              </a:rPr>
              <a:t>week.</a:t>
            </a:r>
            <a:endParaRPr lang="en-GB" sz="1200" dirty="0">
              <a:solidFill>
                <a:srgbClr val="000000"/>
              </a:solidFill>
              <a:ea typeface="Calibri"/>
              <a:cs typeface="Arial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953543" y="3294007"/>
            <a:ext cx="3754438" cy="966480"/>
          </a:xfrm>
          <a:prstGeom prst="rect">
            <a:avLst/>
          </a:prstGeom>
          <a:solidFill>
            <a:srgbClr val="EDB484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GB" sz="1200" b="1" dirty="0">
                <a:solidFill>
                  <a:srgbClr val="000000"/>
                </a:solidFill>
                <a:ea typeface="Calibri"/>
                <a:cs typeface="Arial"/>
              </a:rPr>
              <a:t>Child Tax Credit </a:t>
            </a:r>
            <a:r>
              <a:rPr lang="en-GB" sz="1200" b="1" dirty="0" smtClean="0">
                <a:solidFill>
                  <a:srgbClr val="000000"/>
                </a:solidFill>
                <a:ea typeface="Calibri"/>
                <a:cs typeface="Arial"/>
              </a:rPr>
              <a:t/>
            </a:r>
            <a:br>
              <a:rPr lang="en-GB" sz="1200" b="1" dirty="0" smtClean="0">
                <a:solidFill>
                  <a:srgbClr val="000000"/>
                </a:solidFill>
                <a:ea typeface="Calibri"/>
                <a:cs typeface="Arial"/>
              </a:rPr>
            </a:br>
            <a:r>
              <a:rPr lang="en-GB" sz="1200" dirty="0" smtClean="0">
                <a:solidFill>
                  <a:srgbClr val="000000"/>
                </a:solidFill>
                <a:ea typeface="Calibri"/>
                <a:cs typeface="Arial"/>
              </a:rPr>
              <a:t>Rob </a:t>
            </a:r>
            <a:r>
              <a:rPr lang="en-GB" sz="1200" dirty="0">
                <a:solidFill>
                  <a:srgbClr val="000000"/>
                </a:solidFill>
                <a:ea typeface="Calibri"/>
                <a:cs typeface="Arial"/>
              </a:rPr>
              <a:t>did not know about this benefit. His friend told him to apply. He applied but he made a mistake on the form and is still waiting to hear from the </a:t>
            </a:r>
            <a:r>
              <a:rPr lang="en-GB" sz="1200" dirty="0" smtClean="0">
                <a:solidFill>
                  <a:srgbClr val="000000"/>
                </a:solidFill>
                <a:ea typeface="Calibri"/>
                <a:cs typeface="Arial"/>
              </a:rPr>
              <a:t>HMRC.</a:t>
            </a:r>
            <a:endParaRPr lang="en-GB" sz="1200" dirty="0" smtClean="0">
              <a:solidFill>
                <a:srgbClr val="000000"/>
              </a:solidFill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5810016" y="2010645"/>
            <a:ext cx="2497884" cy="966480"/>
          </a:xfrm>
          <a:prstGeom prst="rect">
            <a:avLst/>
          </a:prstGeom>
          <a:solidFill>
            <a:srgbClr val="8FC650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GB" sz="1200" b="1" dirty="0" smtClean="0">
                <a:solidFill>
                  <a:srgbClr val="000000"/>
                </a:solidFill>
                <a:ea typeface="Calibri"/>
                <a:cs typeface="Arial"/>
              </a:rPr>
              <a:t>Wages</a:t>
            </a:r>
            <a:br>
              <a:rPr lang="en-GB" sz="1200" b="1" dirty="0" smtClean="0">
                <a:solidFill>
                  <a:srgbClr val="000000"/>
                </a:solidFill>
                <a:ea typeface="Calibri"/>
                <a:cs typeface="Arial"/>
              </a:rPr>
            </a:br>
            <a:r>
              <a:rPr lang="en-GB" sz="1200" dirty="0" smtClean="0">
                <a:solidFill>
                  <a:srgbClr val="000000"/>
                </a:solidFill>
                <a:ea typeface="Calibri"/>
                <a:cs typeface="Arial"/>
              </a:rPr>
              <a:t>He works in a warehouse and earns £840 per month.</a:t>
            </a:r>
            <a:endParaRPr lang="en-GB" sz="1200" dirty="0">
              <a:solidFill>
                <a:srgbClr val="000000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1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828" y="217505"/>
            <a:ext cx="7286108" cy="8312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 smtClean="0"/>
              <a:t>Rob’s expenditure</a:t>
            </a:r>
            <a:endParaRPr lang="en-US" sz="4000" b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53851" y="1303314"/>
            <a:ext cx="2276538" cy="783053"/>
          </a:xfrm>
          <a:prstGeom prst="rect">
            <a:avLst/>
          </a:prstGeom>
          <a:solidFill>
            <a:srgbClr val="C75E5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b="1" dirty="0" smtClean="0"/>
              <a:t>Electricity</a:t>
            </a:r>
          </a:p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£25 per week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953851" y="2279888"/>
            <a:ext cx="1892443" cy="783053"/>
          </a:xfrm>
          <a:prstGeom prst="rect">
            <a:avLst/>
          </a:prstGeom>
          <a:solidFill>
            <a:srgbClr val="F2C36E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b="1" dirty="0" smtClean="0"/>
              <a:t>Phone</a:t>
            </a:r>
          </a:p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£20 per week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953851" y="3262776"/>
            <a:ext cx="2276538" cy="783053"/>
          </a:xfrm>
          <a:prstGeom prst="rect">
            <a:avLst/>
          </a:prstGeom>
          <a:solidFill>
            <a:srgbClr val="F2C36E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b="1" dirty="0" smtClean="0"/>
              <a:t>Travel/transport</a:t>
            </a:r>
          </a:p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£10 per week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449606" y="1303314"/>
            <a:ext cx="2276538" cy="783053"/>
          </a:xfrm>
          <a:prstGeom prst="rect">
            <a:avLst/>
          </a:prstGeom>
          <a:solidFill>
            <a:srgbClr val="C75E5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b="1" dirty="0" smtClean="0"/>
              <a:t>Rent</a:t>
            </a:r>
          </a:p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£40 per week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862419" y="2563770"/>
            <a:ext cx="1936688" cy="783053"/>
          </a:xfrm>
          <a:prstGeom prst="rect">
            <a:avLst/>
          </a:prstGeom>
          <a:solidFill>
            <a:srgbClr val="F2C36E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b="1" dirty="0" smtClean="0"/>
              <a:t>Water charges</a:t>
            </a:r>
          </a:p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£50 per month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953851" y="4208459"/>
            <a:ext cx="2276538" cy="783053"/>
          </a:xfrm>
          <a:prstGeom prst="rect">
            <a:avLst/>
          </a:prstGeom>
          <a:solidFill>
            <a:srgbClr val="C75E5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b="1" dirty="0" smtClean="0"/>
              <a:t>TV Licence</a:t>
            </a:r>
          </a:p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£147 per year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953554" y="1303314"/>
            <a:ext cx="2276538" cy="783053"/>
          </a:xfrm>
          <a:prstGeom prst="rect">
            <a:avLst/>
          </a:prstGeom>
          <a:solidFill>
            <a:srgbClr val="8FC650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b="1" dirty="0" smtClean="0"/>
              <a:t>Catalogue</a:t>
            </a:r>
          </a:p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£8.50 per week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6317117" y="2563770"/>
            <a:ext cx="1912975" cy="783053"/>
          </a:xfrm>
          <a:prstGeom prst="rect">
            <a:avLst/>
          </a:prstGeom>
          <a:solidFill>
            <a:srgbClr val="C75E5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b="1" dirty="0" smtClean="0"/>
              <a:t>Council tax</a:t>
            </a:r>
          </a:p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£900 per year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576265" y="4025032"/>
            <a:ext cx="2276538" cy="966480"/>
          </a:xfrm>
          <a:prstGeom prst="rect">
            <a:avLst/>
          </a:prstGeom>
          <a:solidFill>
            <a:srgbClr val="C75E5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b="1" dirty="0" smtClean="0"/>
              <a:t>Food and other household items</a:t>
            </a:r>
          </a:p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£110 per year</a:t>
            </a:r>
          </a:p>
        </p:txBody>
      </p:sp>
    </p:spTree>
    <p:extLst>
      <p:ext uri="{BB962C8B-B14F-4D97-AF65-F5344CB8AC3E}">
        <p14:creationId xmlns:p14="http://schemas.microsoft.com/office/powerpoint/2010/main" val="39277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969572" y="308768"/>
            <a:ext cx="4525963" cy="4525963"/>
          </a:xfrm>
          <a:prstGeom prst="triangle">
            <a:avLst/>
          </a:prstGeom>
          <a:solidFill>
            <a:srgbClr val="5A80B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ounded Rectangle 9"/>
          <p:cNvSpPr/>
          <p:nvPr/>
        </p:nvSpPr>
        <p:spPr>
          <a:xfrm>
            <a:off x="4232553" y="761806"/>
            <a:ext cx="2941875" cy="3217676"/>
          </a:xfrm>
          <a:prstGeom prst="roundRect">
            <a:avLst/>
          </a:prstGeom>
          <a:ln>
            <a:solidFill>
              <a:srgbClr val="5A80B8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ed Rectangle 5"/>
          <p:cNvSpPr/>
          <p:nvPr/>
        </p:nvSpPr>
        <p:spPr>
          <a:xfrm>
            <a:off x="4376164" y="905417"/>
            <a:ext cx="2654653" cy="2930454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kern="1200" dirty="0" smtClean="0"/>
              <a:t>Money comes and goes at different times.</a:t>
            </a:r>
            <a:endParaRPr lang="en-GB" sz="2800" kern="1200" dirty="0"/>
          </a:p>
          <a:p>
            <a:pPr marL="228600" lvl="1" indent="-228600" algn="l" defTabSz="9779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200" kern="1200" dirty="0" smtClean="0"/>
              <a:t>Monthly </a:t>
            </a:r>
            <a:endParaRPr lang="en-GB" sz="2200" kern="1200" dirty="0"/>
          </a:p>
          <a:p>
            <a:pPr marL="228600" lvl="1" indent="-228600" algn="l" defTabSz="9779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200" kern="1200" dirty="0" smtClean="0"/>
              <a:t>Weekly </a:t>
            </a:r>
            <a:endParaRPr lang="en-GB" sz="2200" kern="1200" dirty="0"/>
          </a:p>
          <a:p>
            <a:pPr marL="228600" lvl="1" indent="-228600" algn="l" defTabSz="9779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200" kern="1200" dirty="0" smtClean="0"/>
              <a:t>Every 2 weeks</a:t>
            </a:r>
            <a:endParaRPr lang="en-GB" sz="2200" kern="1200" dirty="0"/>
          </a:p>
          <a:p>
            <a:pPr marL="228600" lvl="1" indent="-228600" algn="l" defTabSz="9779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200" kern="1200" dirty="0" smtClean="0"/>
              <a:t>Every 4 weeks</a:t>
            </a:r>
            <a:endParaRPr lang="en-GB" sz="2200" kern="1200" dirty="0"/>
          </a:p>
        </p:txBody>
      </p:sp>
    </p:spTree>
    <p:extLst>
      <p:ext uri="{BB962C8B-B14F-4D97-AF65-F5344CB8AC3E}">
        <p14:creationId xmlns:p14="http://schemas.microsoft.com/office/powerpoint/2010/main" val="23211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09018" y="308768"/>
            <a:ext cx="4525963" cy="4525963"/>
            <a:chOff x="1882549" y="0"/>
            <a:chExt cx="4525963" cy="4525963"/>
          </a:xfrm>
          <a:solidFill>
            <a:srgbClr val="5A80B8"/>
          </a:solidFill>
        </p:grpSpPr>
        <p:sp>
          <p:nvSpPr>
            <p:cNvPr id="5" name="Oval 4"/>
            <p:cNvSpPr/>
            <p:nvPr/>
          </p:nvSpPr>
          <p:spPr>
            <a:xfrm>
              <a:off x="1882549" y="0"/>
              <a:ext cx="4525963" cy="452596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2545361" y="662812"/>
              <a:ext cx="3200339" cy="320033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lvl="0" algn="ctr" defTabSz="2311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800" kern="1200" dirty="0" smtClean="0"/>
                <a:t>The budget should be calculated in </a:t>
              </a:r>
              <a:r>
                <a:rPr lang="en-GB" sz="4800" b="1" kern="1200" dirty="0" smtClean="0"/>
                <a:t>months</a:t>
              </a:r>
              <a:endParaRPr lang="en-GB" sz="4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2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/>
          <p:cNvSpPr/>
          <p:nvPr/>
        </p:nvSpPr>
        <p:spPr>
          <a:xfrm>
            <a:off x="1663616" y="472156"/>
            <a:ext cx="3993210" cy="4162528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olidFill>
            <a:schemeClr val="bg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/>
        </p:nvSpPr>
        <p:spPr>
          <a:xfrm>
            <a:off x="4132205" y="308769"/>
            <a:ext cx="1087872" cy="1087872"/>
          </a:xfrm>
          <a:prstGeom prst="ellipse">
            <a:avLst/>
          </a:prstGeom>
          <a:solidFill>
            <a:srgbClr val="5A8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7339" y="369248"/>
            <a:ext cx="488431" cy="927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GB" sz="4800" b="1" kern="1200" dirty="0" smtClean="0">
                <a:solidFill>
                  <a:srgbClr val="FFFFFF"/>
                </a:solidFill>
                <a:latin typeface="Arial"/>
                <a:cs typeface="Arial"/>
              </a:rPr>
              <a:t>£</a:t>
            </a:r>
            <a:endParaRPr lang="en-GB" sz="4800" b="1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910169" y="1270705"/>
            <a:ext cx="1087872" cy="1087872"/>
          </a:xfrm>
          <a:prstGeom prst="ellipse">
            <a:avLst/>
          </a:prstGeom>
          <a:solidFill>
            <a:srgbClr val="5A8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05303" y="1331184"/>
            <a:ext cx="488431" cy="927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GB" sz="4800" b="1" kern="1200" dirty="0" smtClean="0">
                <a:solidFill>
                  <a:srgbClr val="FFFFFF"/>
                </a:solidFill>
                <a:latin typeface="Arial"/>
                <a:cs typeface="Arial"/>
              </a:rPr>
              <a:t>£</a:t>
            </a:r>
            <a:endParaRPr lang="en-GB" sz="4800" b="1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901724" y="2732186"/>
            <a:ext cx="1087872" cy="1087872"/>
          </a:xfrm>
          <a:prstGeom prst="ellipse">
            <a:avLst/>
          </a:prstGeom>
          <a:solidFill>
            <a:srgbClr val="5A8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96858" y="2792665"/>
            <a:ext cx="488431" cy="927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GB" sz="4800" b="1" kern="1200" dirty="0" smtClean="0">
                <a:solidFill>
                  <a:srgbClr val="FFFFFF"/>
                </a:solidFill>
                <a:latin typeface="Arial"/>
                <a:cs typeface="Arial"/>
              </a:rPr>
              <a:t>£</a:t>
            </a:r>
            <a:endParaRPr lang="en-GB" sz="4800" b="1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119831" y="3763441"/>
            <a:ext cx="1087872" cy="1087872"/>
          </a:xfrm>
          <a:prstGeom prst="ellipse">
            <a:avLst/>
          </a:prstGeom>
          <a:solidFill>
            <a:srgbClr val="5A8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14965" y="3823920"/>
            <a:ext cx="488431" cy="927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GB" sz="4800" b="1" kern="1200" dirty="0" smtClean="0">
                <a:solidFill>
                  <a:srgbClr val="FFFFFF"/>
                </a:solidFill>
                <a:latin typeface="Arial"/>
                <a:cs typeface="Arial"/>
              </a:rPr>
              <a:t>£</a:t>
            </a:r>
            <a:endParaRPr lang="en-GB" sz="4800" b="1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87274" y="1427547"/>
            <a:ext cx="2335894" cy="2335894"/>
          </a:xfrm>
          <a:prstGeom prst="ellipse">
            <a:avLst/>
          </a:prstGeom>
          <a:solidFill>
            <a:srgbClr val="5A8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" name="Rounded Rectangle 5"/>
          <p:cNvSpPr/>
          <p:nvPr/>
        </p:nvSpPr>
        <p:spPr>
          <a:xfrm>
            <a:off x="1387273" y="1792999"/>
            <a:ext cx="2335895" cy="17466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kern="1200" dirty="0" smtClean="0">
                <a:solidFill>
                  <a:schemeClr val="bg1"/>
                </a:solidFill>
              </a:rPr>
              <a:t>To do </a:t>
            </a:r>
            <a:br>
              <a:rPr lang="en-GB" sz="3200" kern="1200" dirty="0" smtClean="0">
                <a:solidFill>
                  <a:schemeClr val="bg1"/>
                </a:solidFill>
              </a:rPr>
            </a:br>
            <a:r>
              <a:rPr lang="en-GB" sz="3200" kern="1200" dirty="0" smtClean="0">
                <a:solidFill>
                  <a:schemeClr val="bg1"/>
                </a:solidFill>
              </a:rPr>
              <a:t>this </a:t>
            </a:r>
            <a:br>
              <a:rPr lang="en-GB" sz="3200" kern="1200" dirty="0" smtClean="0">
                <a:solidFill>
                  <a:schemeClr val="bg1"/>
                </a:solidFill>
              </a:rPr>
            </a:br>
            <a:r>
              <a:rPr lang="en-GB" sz="3200" b="1" kern="1200" dirty="0" smtClean="0">
                <a:solidFill>
                  <a:schemeClr val="bg1"/>
                </a:solidFill>
              </a:rPr>
              <a:t>convert</a:t>
            </a:r>
            <a:endParaRPr lang="en-GB" sz="3200" b="1" kern="12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78155" y="322346"/>
            <a:ext cx="1923974" cy="1027393"/>
            <a:chOff x="4820955" y="13577"/>
            <a:chExt cx="1923974" cy="1027393"/>
          </a:xfrm>
        </p:grpSpPr>
        <p:sp>
          <p:nvSpPr>
            <p:cNvPr id="24" name="Rectangle 23"/>
            <p:cNvSpPr/>
            <p:nvPr/>
          </p:nvSpPr>
          <p:spPr>
            <a:xfrm>
              <a:off x="4820955" y="13577"/>
              <a:ext cx="1421036" cy="10273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4820955" y="13577"/>
              <a:ext cx="1923974" cy="1027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GB" kern="1200" dirty="0" smtClean="0">
                  <a:latin typeface="Arial"/>
                  <a:cs typeface="Arial"/>
                </a:rPr>
                <a:t>Weekly to </a:t>
              </a:r>
              <a:r>
                <a:rPr lang="en-GB" b="1" dirty="0">
                  <a:latin typeface="Arial"/>
                  <a:cs typeface="Arial"/>
                </a:rPr>
                <a:t>m</a:t>
              </a:r>
              <a:r>
                <a:rPr lang="en-GB" b="1" kern="1200" dirty="0" smtClean="0">
                  <a:latin typeface="Arial"/>
                  <a:cs typeface="Arial"/>
                </a:rPr>
                <a:t>onthly</a:t>
              </a:r>
              <a:endParaRPr lang="en-GB" b="1" kern="1200" dirty="0">
                <a:latin typeface="Arial"/>
                <a:cs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59347" y="1315795"/>
            <a:ext cx="1421036" cy="1027393"/>
            <a:chOff x="5602147" y="1007026"/>
            <a:chExt cx="1421036" cy="1027393"/>
          </a:xfrm>
        </p:grpSpPr>
        <p:sp>
          <p:nvSpPr>
            <p:cNvPr id="22" name="Rectangle 21"/>
            <p:cNvSpPr/>
            <p:nvPr/>
          </p:nvSpPr>
          <p:spPr>
            <a:xfrm>
              <a:off x="5602147" y="1007026"/>
              <a:ext cx="1421036" cy="10273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5602147" y="1007026"/>
              <a:ext cx="1421036" cy="1027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GB" kern="1200" dirty="0" smtClean="0">
                  <a:latin typeface="Arial"/>
                  <a:cs typeface="Arial"/>
                </a:rPr>
                <a:t>Fortnightly</a:t>
              </a:r>
              <a:r>
                <a:rPr lang="en-GB" b="1" kern="1200" dirty="0" smtClean="0">
                  <a:latin typeface="Arial"/>
                  <a:cs typeface="Arial"/>
                </a:rPr>
                <a:t> </a:t>
              </a:r>
              <a:r>
                <a:rPr lang="en-GB" kern="1200" dirty="0" smtClean="0">
                  <a:latin typeface="Arial"/>
                  <a:cs typeface="Arial"/>
                </a:rPr>
                <a:t>to</a:t>
              </a:r>
              <a:r>
                <a:rPr lang="en-GB" b="1" kern="1200" dirty="0" smtClean="0">
                  <a:latin typeface="Arial"/>
                  <a:cs typeface="Arial"/>
                </a:rPr>
                <a:t> monthly</a:t>
              </a:r>
              <a:endParaRPr lang="en-GB" b="1" kern="1200" dirty="0">
                <a:latin typeface="Arial"/>
                <a:cs typeface="Arial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059347" y="2767724"/>
            <a:ext cx="1421036" cy="102739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6059346" y="2767724"/>
            <a:ext cx="1781879" cy="10273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GB" kern="1200" dirty="0" smtClean="0">
                <a:latin typeface="Arial"/>
                <a:cs typeface="Arial"/>
              </a:rPr>
              <a:t>Four weekly to </a:t>
            </a:r>
            <a:r>
              <a:rPr lang="en-GB" b="1" dirty="0">
                <a:latin typeface="Arial"/>
                <a:cs typeface="Arial"/>
              </a:rPr>
              <a:t>m</a:t>
            </a:r>
            <a:r>
              <a:rPr lang="en-GB" b="1" kern="1200" dirty="0" smtClean="0">
                <a:latin typeface="Arial"/>
                <a:cs typeface="Arial"/>
              </a:rPr>
              <a:t>onthly</a:t>
            </a:r>
            <a:endParaRPr lang="en-GB" b="1" kern="1200" dirty="0">
              <a:latin typeface="Arial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20077" y="4161100"/>
            <a:ext cx="1421036" cy="673631"/>
            <a:chOff x="4762877" y="3852331"/>
            <a:chExt cx="1421036" cy="673631"/>
          </a:xfrm>
        </p:grpSpPr>
        <p:sp>
          <p:nvSpPr>
            <p:cNvPr id="18" name="Rectangle 17"/>
            <p:cNvSpPr/>
            <p:nvPr/>
          </p:nvSpPr>
          <p:spPr>
            <a:xfrm>
              <a:off x="4762877" y="3852331"/>
              <a:ext cx="1421036" cy="6736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4762877" y="3852331"/>
              <a:ext cx="1421036" cy="673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GB" kern="1200" dirty="0" smtClean="0">
                  <a:latin typeface="Arial"/>
                  <a:cs typeface="Arial"/>
                </a:rPr>
                <a:t>Yearly to </a:t>
              </a:r>
              <a:r>
                <a:rPr lang="en-GB" b="1" dirty="0">
                  <a:latin typeface="Arial"/>
                  <a:cs typeface="Arial"/>
                </a:rPr>
                <a:t>m</a:t>
              </a:r>
              <a:r>
                <a:rPr lang="en-GB" b="1" kern="1200" dirty="0" smtClean="0">
                  <a:latin typeface="Arial"/>
                  <a:cs typeface="Arial"/>
                </a:rPr>
                <a:t>onthly</a:t>
              </a:r>
              <a:endParaRPr lang="en-GB" b="1" kern="12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4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AFI 2013">
      <a:dk1>
        <a:srgbClr val="000000"/>
      </a:dk1>
      <a:lt1>
        <a:sysClr val="window" lastClr="FFFFFF"/>
      </a:lt1>
      <a:dk2>
        <a:srgbClr val="000000"/>
      </a:dk2>
      <a:lt2>
        <a:srgbClr val="D1D3D4"/>
      </a:lt2>
      <a:accent1>
        <a:srgbClr val="424716"/>
      </a:accent1>
      <a:accent2>
        <a:srgbClr val="00853F"/>
      </a:accent2>
      <a:accent3>
        <a:srgbClr val="9FA617"/>
      </a:accent3>
      <a:accent4>
        <a:srgbClr val="C1CD23"/>
      </a:accent4>
      <a:accent5>
        <a:srgbClr val="007275"/>
      </a:accent5>
      <a:accent6>
        <a:srgbClr val="13B5EA"/>
      </a:accent6>
      <a:hlink>
        <a:srgbClr val="9FA617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395</TotalTime>
  <Words>1028</Words>
  <Application>Microsoft Office PowerPoint</Application>
  <PresentationFormat>On-screen Show (16:9)</PresentationFormat>
  <Paragraphs>886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Lato Black</vt:lpstr>
      <vt:lpstr>Arial</vt:lpstr>
      <vt:lpstr>Lucida Grande</vt:lpstr>
      <vt:lpstr>Default Theme</vt:lpstr>
      <vt:lpstr>Budgeting and  money planning</vt:lpstr>
      <vt:lpstr>This is Rob</vt:lpstr>
      <vt:lpstr>What can he do?</vt:lpstr>
      <vt:lpstr>Rob’s budget</vt:lpstr>
      <vt:lpstr>Rob’s income</vt:lpstr>
      <vt:lpstr>Rob’s expenditure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Rob’s budget</vt:lpstr>
      <vt:lpstr>Rob’s budget</vt:lpstr>
      <vt:lpstr>Rob’s budget</vt:lpstr>
      <vt:lpstr>Rob’s budget</vt:lpstr>
      <vt:lpstr>Rob’s budget</vt:lpstr>
      <vt:lpstr>Rob’s budget</vt:lpstr>
      <vt:lpstr>Rob’s budget</vt:lpstr>
      <vt:lpstr>Rob’s budget</vt:lpstr>
      <vt:lpstr>Rob’s budget</vt:lpstr>
      <vt:lpstr>Rob’s budget</vt:lpstr>
      <vt:lpstr>Rob’s budget</vt:lpstr>
      <vt:lpstr>Rob’s budget</vt:lpstr>
      <vt:lpstr>Rob’s budget</vt:lpstr>
      <vt:lpstr>Rob’s budget</vt:lpstr>
      <vt:lpstr>Rob’s budget</vt:lpstr>
    </vt:vector>
  </TitlesOfParts>
  <Company>FrancesHerrodDesign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 herrod</dc:creator>
  <cp:lastModifiedBy>Vicky Rebori</cp:lastModifiedBy>
  <cp:revision>56</cp:revision>
  <cp:lastPrinted>2018-06-01T11:45:19Z</cp:lastPrinted>
  <dcterms:created xsi:type="dcterms:W3CDTF">2018-05-18T07:30:33Z</dcterms:created>
  <dcterms:modified xsi:type="dcterms:W3CDTF">2018-07-27T14:03:41Z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