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pos="2640">
          <p15:clr>
            <a:srgbClr val="A4A3A4"/>
          </p15:clr>
        </p15:guide>
        <p15:guide id="3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114" y="834"/>
      </p:cViewPr>
      <p:guideLst>
        <p:guide orient="horz" pos="840"/>
        <p:guide pos="2640"/>
        <p:guide pos="31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217505"/>
            <a:ext cx="6560601" cy="74357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6301" y="996554"/>
            <a:ext cx="7306705" cy="3236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4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600"/>
        </a:spcBef>
        <a:buClr>
          <a:srgbClr val="FF0000"/>
        </a:buClr>
        <a:buFont typeface="Lato Black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28575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W_PPT_oran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589294"/>
            <a:ext cx="8681067" cy="743579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Which bills to pay first?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477613"/>
            <a:ext cx="7306705" cy="58566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Unit 1: </a:t>
            </a:r>
            <a:r>
              <a:rPr lang="en-GB" b="1" dirty="0" smtClean="0">
                <a:solidFill>
                  <a:schemeClr val="bg1"/>
                </a:solidFill>
              </a:rPr>
              <a:t>When you have little money.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9" y="4150264"/>
            <a:ext cx="1422537" cy="706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0784" y="-69742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err="1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784" y="2063274"/>
            <a:ext cx="1206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670656" cy="743579"/>
          </a:xfrm>
        </p:spPr>
        <p:txBody>
          <a:bodyPr/>
          <a:lstStyle/>
          <a:p>
            <a:r>
              <a:rPr lang="en-US" dirty="0" smtClean="0"/>
              <a:t>Bills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7400" y="996554"/>
            <a:ext cx="3883246" cy="3864593"/>
          </a:xfrm>
          <a:solidFill>
            <a:srgbClr val="E65E09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Non </a:t>
            </a:r>
            <a:r>
              <a:rPr lang="en-GB" sz="1600" dirty="0">
                <a:solidFill>
                  <a:schemeClr val="bg1"/>
                </a:solidFill>
              </a:rPr>
              <a:t>payment of </a:t>
            </a:r>
            <a:r>
              <a:rPr lang="en-GB" sz="1600" b="1" dirty="0"/>
              <a:t>high priority </a:t>
            </a:r>
            <a:r>
              <a:rPr lang="en-GB" sz="1600" dirty="0">
                <a:solidFill>
                  <a:schemeClr val="bg1"/>
                </a:solidFill>
              </a:rPr>
              <a:t>bills, </a:t>
            </a:r>
            <a:r>
              <a:rPr lang="en-GB" sz="1600" dirty="0" smtClean="0">
                <a:solidFill>
                  <a:schemeClr val="bg1"/>
                </a:solidFill>
              </a:rPr>
              <a:t/>
            </a:r>
            <a:br>
              <a:rPr lang="en-GB" sz="1600" dirty="0" smtClean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80000"/>
              <a:buFont typeface="Lucida Grande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You could lose </a:t>
            </a:r>
            <a:r>
              <a:rPr lang="en-GB" sz="1600" dirty="0">
                <a:solidFill>
                  <a:schemeClr val="bg1"/>
                </a:solidFill>
              </a:rPr>
              <a:t>your </a:t>
            </a:r>
            <a:r>
              <a:rPr lang="en-GB" sz="1600" dirty="0" smtClean="0">
                <a:solidFill>
                  <a:schemeClr val="bg1"/>
                </a:solidFill>
              </a:rPr>
              <a:t>home.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80000"/>
              <a:buFont typeface="Lucida Grande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You could be </a:t>
            </a:r>
            <a:r>
              <a:rPr lang="en-GB" sz="1600" dirty="0">
                <a:solidFill>
                  <a:schemeClr val="bg1"/>
                </a:solidFill>
              </a:rPr>
              <a:t>cut </a:t>
            </a:r>
            <a:r>
              <a:rPr lang="en-GB" sz="1600" dirty="0" smtClean="0">
                <a:solidFill>
                  <a:schemeClr val="bg1"/>
                </a:solidFill>
              </a:rPr>
              <a:t>off.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80000"/>
              <a:buFont typeface="Lucida Grande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You could get </a:t>
            </a:r>
            <a:r>
              <a:rPr lang="en-GB" sz="1600" dirty="0">
                <a:solidFill>
                  <a:schemeClr val="bg1"/>
                </a:solidFill>
              </a:rPr>
              <a:t>a </a:t>
            </a:r>
            <a:r>
              <a:rPr lang="en-GB" sz="1600" dirty="0" smtClean="0">
                <a:solidFill>
                  <a:schemeClr val="bg1"/>
                </a:solidFill>
              </a:rPr>
              <a:t>fine.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80000"/>
              <a:buFont typeface="Lucida Grande"/>
              <a:buChar char="&gt;"/>
            </a:pPr>
            <a:r>
              <a:rPr lang="en-GB" sz="1600" dirty="0">
                <a:solidFill>
                  <a:schemeClr val="bg1"/>
                </a:solidFill>
              </a:rPr>
              <a:t>Bailiffs could take your </a:t>
            </a:r>
            <a:r>
              <a:rPr lang="en-GB" sz="1600" dirty="0" smtClean="0">
                <a:solidFill>
                  <a:schemeClr val="bg1"/>
                </a:solidFill>
              </a:rPr>
              <a:t>belongings.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80000"/>
              <a:buFont typeface="Lucida Grande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You may not take out </a:t>
            </a:r>
            <a:r>
              <a:rPr lang="en-GB" sz="1600" dirty="0">
                <a:solidFill>
                  <a:schemeClr val="bg1"/>
                </a:solidFill>
              </a:rPr>
              <a:t>more </a:t>
            </a:r>
            <a:r>
              <a:rPr lang="en-GB" sz="1600" dirty="0" smtClean="0">
                <a:solidFill>
                  <a:schemeClr val="bg1"/>
                </a:solidFill>
              </a:rPr>
              <a:t>credit.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80000"/>
              <a:buFont typeface="Lucida Grande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Money could be </a:t>
            </a:r>
            <a:r>
              <a:rPr lang="en-GB" sz="1600" dirty="0">
                <a:solidFill>
                  <a:schemeClr val="bg1"/>
                </a:solidFill>
              </a:rPr>
              <a:t>taken off your benefits </a:t>
            </a:r>
            <a:r>
              <a:rPr lang="en-GB" sz="1600" dirty="0" smtClean="0">
                <a:solidFill>
                  <a:schemeClr val="bg1"/>
                </a:solidFill>
              </a:rPr>
              <a:t>or wages.</a:t>
            </a:r>
            <a:endParaRPr lang="en-GB" sz="1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80000"/>
              <a:buFont typeface="Lucida Grande"/>
              <a:buChar char="&gt;"/>
            </a:pPr>
            <a:r>
              <a:rPr lang="en-GB" sz="1600" dirty="0" smtClean="0">
                <a:solidFill>
                  <a:schemeClr val="bg1"/>
                </a:solidFill>
              </a:rPr>
              <a:t>You could go </a:t>
            </a:r>
            <a:r>
              <a:rPr lang="en-GB" sz="1600" dirty="0">
                <a:solidFill>
                  <a:schemeClr val="bg1"/>
                </a:solidFill>
              </a:rPr>
              <a:t>to </a:t>
            </a:r>
            <a:r>
              <a:rPr lang="en-GB" sz="1600" dirty="0" smtClean="0">
                <a:solidFill>
                  <a:schemeClr val="bg1"/>
                </a:solidFill>
              </a:rPr>
              <a:t>prison.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26987" y="996554"/>
            <a:ext cx="3872885" cy="386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600" dirty="0"/>
              <a:t>Non-payment of </a:t>
            </a:r>
            <a:r>
              <a:rPr lang="en-GB" sz="1600" b="1" dirty="0">
                <a:solidFill>
                  <a:srgbClr val="E65E09"/>
                </a:solidFill>
              </a:rPr>
              <a:t>low priority </a:t>
            </a:r>
            <a:r>
              <a:rPr lang="en-GB" sz="1600" dirty="0"/>
              <a:t>bills,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sz="1600" dirty="0" smtClean="0"/>
              <a:t>You could be taken to the County Court.</a:t>
            </a:r>
          </a:p>
          <a:p>
            <a:pPr marL="285750" indent="-28575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sz="1600" dirty="0" smtClean="0"/>
              <a:t>The </a:t>
            </a:r>
            <a:r>
              <a:rPr lang="en-GB" sz="1600" dirty="0"/>
              <a:t>County Court decides how you pay back your </a:t>
            </a:r>
            <a:r>
              <a:rPr lang="en-GB" sz="1600" dirty="0" smtClean="0"/>
              <a:t>bill.</a:t>
            </a:r>
            <a:endParaRPr lang="en-GB" sz="1600" dirty="0"/>
          </a:p>
          <a:p>
            <a:pPr marL="285750" indent="-28575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sz="1600" dirty="0"/>
              <a:t>With CCJ – </a:t>
            </a:r>
            <a:r>
              <a:rPr lang="en-GB" sz="1600" dirty="0" smtClean="0"/>
              <a:t>you may not be able to take out </a:t>
            </a:r>
            <a:r>
              <a:rPr lang="en-GB" sz="1600" dirty="0"/>
              <a:t>more </a:t>
            </a:r>
            <a:r>
              <a:rPr lang="en-GB" sz="1600" dirty="0" smtClean="0"/>
              <a:t>credit.</a:t>
            </a:r>
            <a:endParaRPr lang="en-GB" sz="1600" dirty="0"/>
          </a:p>
          <a:p>
            <a:pPr marL="285750" indent="-28575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sz="1600" dirty="0"/>
              <a:t>Bailiffs could take your </a:t>
            </a:r>
            <a:r>
              <a:rPr lang="en-GB" sz="1600" dirty="0" smtClean="0"/>
              <a:t>belongings.</a:t>
            </a:r>
            <a:endParaRPr lang="en-GB" sz="1600" dirty="0"/>
          </a:p>
          <a:p>
            <a:pPr marL="285750" indent="-28575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sz="1600" dirty="0"/>
              <a:t>You cannot be sent to </a:t>
            </a:r>
            <a:r>
              <a:rPr lang="en-GB" sz="1600" dirty="0" smtClean="0"/>
              <a:t>prison.</a:t>
            </a:r>
            <a:endParaRPr lang="en-GB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2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/>
              <a:t>Bills</a:t>
            </a:r>
            <a:endParaRPr lang="en-US" sz="4000" b="1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35778" y="1668988"/>
            <a:ext cx="2570678" cy="379908"/>
          </a:xfrm>
          <a:prstGeom prst="rect">
            <a:avLst/>
          </a:prstGeom>
          <a:solidFill>
            <a:srgbClr val="E65E09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Pay first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35778" y="2339186"/>
            <a:ext cx="2570678" cy="3799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Pay </a:t>
            </a:r>
            <a:r>
              <a:rPr lang="en-US" dirty="0" smtClean="0">
                <a:solidFill>
                  <a:schemeClr val="bg1"/>
                </a:solidFill>
              </a:rPr>
              <a:t>later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ette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08" y="2048896"/>
            <a:ext cx="3905492" cy="28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97519" y="1668988"/>
            <a:ext cx="4738118" cy="379908"/>
          </a:xfrm>
        </p:spPr>
        <p:txBody>
          <a:bodyPr anchor="ctr"/>
          <a:lstStyle/>
          <a:p>
            <a:pPr>
              <a:spcBef>
                <a:spcPts val="1000"/>
              </a:spcBef>
            </a:pPr>
            <a:r>
              <a:rPr lang="en-US" dirty="0" smtClean="0"/>
              <a:t>The most important          </a:t>
            </a:r>
            <a:r>
              <a:rPr lang="en-US" b="1" dirty="0" smtClean="0"/>
              <a:t>High priority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5539762" cy="743579"/>
          </a:xfrm>
        </p:spPr>
        <p:txBody>
          <a:bodyPr/>
          <a:lstStyle/>
          <a:p>
            <a:r>
              <a:rPr lang="en-US" sz="4000" b="1" dirty="0" smtClean="0"/>
              <a:t>Bills</a:t>
            </a:r>
            <a:endParaRPr lang="en-US" sz="40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35778" y="1668988"/>
            <a:ext cx="2570678" cy="379908"/>
          </a:xfrm>
          <a:prstGeom prst="rect">
            <a:avLst/>
          </a:prstGeom>
          <a:solidFill>
            <a:srgbClr val="E65E09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Pay first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35778" y="2339186"/>
            <a:ext cx="2570678" cy="3799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Pay l</a:t>
            </a:r>
            <a:r>
              <a:rPr lang="en-US" dirty="0" smtClean="0">
                <a:solidFill>
                  <a:schemeClr val="bg1"/>
                </a:solidFill>
              </a:rPr>
              <a:t>ater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497519" y="2348001"/>
            <a:ext cx="2992893" cy="3710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Low priority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3055066" y="1762122"/>
            <a:ext cx="434259" cy="286774"/>
          </a:xfrm>
          <a:prstGeom prst="rightArrow">
            <a:avLst/>
          </a:prstGeom>
          <a:solidFill>
            <a:srgbClr val="E65E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29973" y="1746244"/>
            <a:ext cx="434259" cy="286774"/>
          </a:xfrm>
          <a:prstGeom prst="rightArrow">
            <a:avLst/>
          </a:prstGeom>
          <a:solidFill>
            <a:srgbClr val="E65E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055066" y="2375474"/>
            <a:ext cx="434259" cy="28677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6" name="Picture 15" descr="lette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08" y="2048896"/>
            <a:ext cx="3905492" cy="28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5828690" cy="31134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What happens </a:t>
            </a:r>
            <a:br>
              <a:rPr lang="en-US" sz="4000" b="1" dirty="0" smtClean="0"/>
            </a:br>
            <a:r>
              <a:rPr lang="en-US" sz="4000" b="1" dirty="0" smtClean="0"/>
              <a:t>if you don’t pay 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E65E09"/>
                </a:solidFill>
              </a:rPr>
              <a:t>high priority </a:t>
            </a:r>
            <a:r>
              <a:rPr lang="en-US" sz="4000" b="1" dirty="0" smtClean="0"/>
              <a:t>bills?</a:t>
            </a:r>
            <a:endParaRPr lang="en-US" sz="4000" b="1" dirty="0"/>
          </a:p>
        </p:txBody>
      </p:sp>
      <p:pic>
        <p:nvPicPr>
          <p:cNvPr id="3" name="Picture 2" descr="shutterstock_12699836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2011" y="2318047"/>
            <a:ext cx="356175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7306705" cy="2886118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E65E09"/>
              </a:buClr>
              <a:buSzPct val="80000"/>
            </a:pP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could lose </a:t>
            </a:r>
            <a:r>
              <a:rPr lang="en-GB" dirty="0">
                <a:solidFill>
                  <a:prstClr val="black"/>
                </a:solidFill>
              </a:rPr>
              <a:t>your </a:t>
            </a:r>
            <a:r>
              <a:rPr lang="en-GB" dirty="0" smtClean="0">
                <a:solidFill>
                  <a:prstClr val="black"/>
                </a:solidFill>
              </a:rPr>
              <a:t>home.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could be </a:t>
            </a:r>
            <a:r>
              <a:rPr lang="en-GB" dirty="0">
                <a:solidFill>
                  <a:prstClr val="black"/>
                </a:solidFill>
              </a:rPr>
              <a:t>cut </a:t>
            </a:r>
            <a:r>
              <a:rPr lang="en-GB" dirty="0" smtClean="0">
                <a:solidFill>
                  <a:prstClr val="black"/>
                </a:solidFill>
              </a:rPr>
              <a:t>off.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could get </a:t>
            </a:r>
            <a:r>
              <a:rPr lang="en-GB" dirty="0">
                <a:solidFill>
                  <a:prstClr val="black"/>
                </a:solidFill>
              </a:rPr>
              <a:t>a </a:t>
            </a:r>
            <a:r>
              <a:rPr lang="en-GB" dirty="0" smtClean="0">
                <a:solidFill>
                  <a:prstClr val="black"/>
                </a:solidFill>
              </a:rPr>
              <a:t>fine.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>
                <a:solidFill>
                  <a:prstClr val="black"/>
                </a:solidFill>
              </a:rPr>
              <a:t>Bailiffs could take your </a:t>
            </a:r>
            <a:r>
              <a:rPr lang="en-GB" dirty="0" smtClean="0">
                <a:solidFill>
                  <a:prstClr val="black"/>
                </a:solidFill>
              </a:rPr>
              <a:t>belongings.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may not be able to take out any more credit.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Money could be </a:t>
            </a:r>
            <a:r>
              <a:rPr lang="en-GB" dirty="0">
                <a:solidFill>
                  <a:prstClr val="black"/>
                </a:solidFill>
              </a:rPr>
              <a:t>taken off your benefits or </a:t>
            </a:r>
            <a:r>
              <a:rPr lang="en-GB" dirty="0" smtClean="0">
                <a:solidFill>
                  <a:prstClr val="black"/>
                </a:solidFill>
              </a:rPr>
              <a:t>wages.</a:t>
            </a:r>
            <a:endParaRPr lang="en-GB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 smtClean="0"/>
              <a:t>You could go </a:t>
            </a:r>
            <a:r>
              <a:rPr lang="en-GB" dirty="0"/>
              <a:t>to </a:t>
            </a:r>
            <a:r>
              <a:rPr lang="en-GB" dirty="0" smtClean="0"/>
              <a:t>prison.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470" y="2734237"/>
            <a:ext cx="2913529" cy="20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7286108" cy="31134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Which </a:t>
            </a:r>
            <a:r>
              <a:rPr lang="en-US" sz="4000" b="1" dirty="0" smtClean="0">
                <a:solidFill>
                  <a:srgbClr val="E65E09"/>
                </a:solidFill>
              </a:rPr>
              <a:t>high priority </a:t>
            </a:r>
            <a:r>
              <a:rPr lang="en-US" sz="4000" b="1" dirty="0" smtClean="0"/>
              <a:t>bills? Which consequences?</a:t>
            </a:r>
            <a:endParaRPr lang="en-US" sz="4000" b="1" dirty="0"/>
          </a:p>
        </p:txBody>
      </p:sp>
      <p:pic>
        <p:nvPicPr>
          <p:cNvPr id="4" name="Picture 3" descr="lette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08" y="2048896"/>
            <a:ext cx="3905492" cy="28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7286108" cy="31134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Which </a:t>
            </a:r>
            <a:r>
              <a:rPr lang="en-US" sz="4000" b="1" dirty="0" smtClean="0">
                <a:solidFill>
                  <a:srgbClr val="E65E09"/>
                </a:solidFill>
              </a:rPr>
              <a:t>high priority </a:t>
            </a:r>
            <a:r>
              <a:rPr lang="en-US" sz="4000" b="1" dirty="0" smtClean="0"/>
              <a:t>bills? Which consequences?</a:t>
            </a:r>
            <a:endParaRPr lang="en-US" sz="40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8" y="1978049"/>
            <a:ext cx="2605070" cy="288611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>
              <a:spcBef>
                <a:spcPts val="1200"/>
              </a:spcBef>
              <a:buClr>
                <a:srgbClr val="389DCF"/>
              </a:buClr>
              <a:buSzPct val="80000"/>
            </a:pPr>
            <a:r>
              <a:rPr lang="en-GB" sz="3200" b="1" dirty="0" smtClean="0">
                <a:solidFill>
                  <a:srgbClr val="E65E09"/>
                </a:solidFill>
              </a:rPr>
              <a:t>1</a:t>
            </a:r>
          </a:p>
          <a:p>
            <a:pPr lvl="0"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Rent</a:t>
            </a:r>
            <a:endParaRPr lang="en-GB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Mortgage</a:t>
            </a:r>
            <a:endParaRPr lang="en-GB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Secured loan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245914" y="1958617"/>
            <a:ext cx="2605070" cy="2886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buClr>
                <a:srgbClr val="389DCF"/>
              </a:buClr>
              <a:buSzPct val="80000"/>
            </a:pPr>
            <a:r>
              <a:rPr lang="en-GB" sz="3200" b="1" dirty="0" smtClean="0">
                <a:solidFill>
                  <a:srgbClr val="E65E09"/>
                </a:solidFill>
              </a:rPr>
              <a:t>2</a:t>
            </a:r>
            <a:endParaRPr lang="en-GB" sz="3200" b="1" dirty="0">
              <a:solidFill>
                <a:srgbClr val="E65E09"/>
              </a:solidFill>
            </a:endParaRP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Electricity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Gas</a:t>
            </a:r>
            <a:endParaRPr lang="en-GB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Phone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38927" y="1978049"/>
            <a:ext cx="2605070" cy="28861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buClr>
                <a:srgbClr val="389DCF"/>
              </a:buClr>
              <a:buSzPct val="80000"/>
            </a:pPr>
            <a:r>
              <a:rPr lang="en-GB" sz="3200" b="1" dirty="0" smtClean="0">
                <a:solidFill>
                  <a:srgbClr val="E65E09"/>
                </a:solidFill>
              </a:rPr>
              <a:t>3</a:t>
            </a:r>
            <a:endParaRPr lang="en-GB" sz="3200" b="1" dirty="0">
              <a:solidFill>
                <a:srgbClr val="E65E09"/>
              </a:solidFill>
            </a:endParaRP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TV Licence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Council tax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Maintenance </a:t>
            </a:r>
          </a:p>
          <a:p>
            <a:pPr>
              <a:spcBef>
                <a:spcPts val="600"/>
              </a:spcBef>
              <a:buClr>
                <a:srgbClr val="389DCF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Magistrates’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court fine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5828690" cy="31134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What happens </a:t>
            </a:r>
            <a:br>
              <a:rPr lang="en-US" sz="4000" b="1" dirty="0" smtClean="0"/>
            </a:br>
            <a:r>
              <a:rPr lang="en-US" sz="4000" b="1" dirty="0" smtClean="0"/>
              <a:t>if you don’t pay 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E65E09"/>
                </a:solidFill>
              </a:rPr>
              <a:t>low priority </a:t>
            </a:r>
            <a:r>
              <a:rPr lang="en-US" sz="4000" b="1" dirty="0" smtClean="0"/>
              <a:t>bills?</a:t>
            </a:r>
            <a:endParaRPr lang="en-US" sz="4000" b="1" dirty="0"/>
          </a:p>
        </p:txBody>
      </p:sp>
      <p:pic>
        <p:nvPicPr>
          <p:cNvPr id="5" name="Picture 4" descr="shutterstock_12699836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2011" y="2318047"/>
            <a:ext cx="356175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4312296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93" y="2558052"/>
            <a:ext cx="3471816" cy="23561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7306705" cy="2886118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You could be </a:t>
            </a:r>
            <a:r>
              <a:rPr lang="en-GB" dirty="0">
                <a:solidFill>
                  <a:prstClr val="black"/>
                </a:solidFill>
              </a:rPr>
              <a:t>taken to the County </a:t>
            </a:r>
            <a:r>
              <a:rPr lang="en-GB" dirty="0" smtClean="0">
                <a:solidFill>
                  <a:prstClr val="black"/>
                </a:solidFill>
              </a:rPr>
              <a:t>Court.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>
                <a:solidFill>
                  <a:prstClr val="black"/>
                </a:solidFill>
              </a:rPr>
              <a:t>The County Court decides how you pay back your </a:t>
            </a:r>
            <a:r>
              <a:rPr lang="en-GB" dirty="0" smtClean="0">
                <a:solidFill>
                  <a:prstClr val="black"/>
                </a:solidFill>
              </a:rPr>
              <a:t>bill.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>
                <a:solidFill>
                  <a:prstClr val="black"/>
                </a:solidFill>
              </a:rPr>
              <a:t>With CCJ – </a:t>
            </a:r>
            <a:r>
              <a:rPr lang="en-GB" dirty="0" smtClean="0">
                <a:solidFill>
                  <a:prstClr val="black"/>
                </a:solidFill>
              </a:rPr>
              <a:t>you may not be able to take out more credit.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>
                <a:solidFill>
                  <a:prstClr val="black"/>
                </a:solidFill>
              </a:rPr>
              <a:t>Bailiffs could take your </a:t>
            </a:r>
            <a:r>
              <a:rPr lang="en-GB" dirty="0" smtClean="0">
                <a:solidFill>
                  <a:prstClr val="black"/>
                </a:solidFill>
              </a:rPr>
              <a:t>belongings.</a:t>
            </a:r>
            <a:endParaRPr lang="en-GB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E65E09"/>
              </a:buClr>
              <a:buSzPct val="80000"/>
              <a:buFont typeface="Lucida Grande"/>
              <a:buChar char="&gt;"/>
            </a:pPr>
            <a:r>
              <a:rPr lang="en-GB" dirty="0"/>
              <a:t>You cannot be sent to </a:t>
            </a:r>
            <a:r>
              <a:rPr lang="en-GB" dirty="0" smtClean="0"/>
              <a:t>prison.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FI 2013">
      <a:dk1>
        <a:srgbClr val="000000"/>
      </a:dk1>
      <a:lt1>
        <a:sysClr val="window" lastClr="FFFFFF"/>
      </a:lt1>
      <a:dk2>
        <a:srgbClr val="000000"/>
      </a:dk2>
      <a:lt2>
        <a:srgbClr val="D1D3D4"/>
      </a:lt2>
      <a:accent1>
        <a:srgbClr val="424716"/>
      </a:accent1>
      <a:accent2>
        <a:srgbClr val="00853F"/>
      </a:accent2>
      <a:accent3>
        <a:srgbClr val="9FA617"/>
      </a:accent3>
      <a:accent4>
        <a:srgbClr val="C1CD23"/>
      </a:accent4>
      <a:accent5>
        <a:srgbClr val="007275"/>
      </a:accent5>
      <a:accent6>
        <a:srgbClr val="13B5EA"/>
      </a:accent6>
      <a:hlink>
        <a:srgbClr val="9FA617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291</TotalTime>
  <Words>184</Words>
  <Application>Microsoft Office PowerPoint</Application>
  <PresentationFormat>On-screen Show (16:9)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Lucida Grande</vt:lpstr>
      <vt:lpstr>Lato Black</vt:lpstr>
      <vt:lpstr>Arial</vt:lpstr>
      <vt:lpstr>Default Theme</vt:lpstr>
      <vt:lpstr>Which bills to pay first?</vt:lpstr>
      <vt:lpstr>Bills</vt:lpstr>
      <vt:lpstr>Bills</vt:lpstr>
      <vt:lpstr>What happens  if you don’t pay  high priority bills?</vt:lpstr>
      <vt:lpstr>Consequences</vt:lpstr>
      <vt:lpstr>Which high priority bills? Which consequences?</vt:lpstr>
      <vt:lpstr>Which high priority bills? Which consequences?</vt:lpstr>
      <vt:lpstr>What happens  if you don’t pay  low priority bills?</vt:lpstr>
      <vt:lpstr>Consequences</vt:lpstr>
      <vt:lpstr>Bills</vt:lpstr>
    </vt:vector>
  </TitlesOfParts>
  <Company>FrancesHerrodDesign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herrod</dc:creator>
  <cp:lastModifiedBy>Vicky Rebori</cp:lastModifiedBy>
  <cp:revision>36</cp:revision>
  <cp:lastPrinted>2018-06-01T11:45:19Z</cp:lastPrinted>
  <dcterms:created xsi:type="dcterms:W3CDTF">2018-05-18T07:30:33Z</dcterms:created>
  <dcterms:modified xsi:type="dcterms:W3CDTF">2018-07-27T14:02:33Z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